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mp4" ContentType="vide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sldIdLst>
    <p:sldId id="257" r:id="rId2"/>
    <p:sldId id="258" r:id="rId3"/>
    <p:sldId id="341" r:id="rId4"/>
    <p:sldId id="342" r:id="rId5"/>
    <p:sldId id="275" r:id="rId6"/>
    <p:sldId id="343" r:id="rId7"/>
    <p:sldId id="337" r:id="rId8"/>
    <p:sldId id="282" r:id="rId9"/>
    <p:sldId id="344" r:id="rId10"/>
    <p:sldId id="345" r:id="rId11"/>
    <p:sldId id="346" r:id="rId12"/>
    <p:sldId id="347" r:id="rId13"/>
    <p:sldId id="348" r:id="rId14"/>
    <p:sldId id="290" r:id="rId15"/>
    <p:sldId id="291" r:id="rId16"/>
    <p:sldId id="293" r:id="rId17"/>
    <p:sldId id="328" r:id="rId18"/>
    <p:sldId id="296" r:id="rId19"/>
    <p:sldId id="299" r:id="rId20"/>
    <p:sldId id="300" r:id="rId21"/>
    <p:sldId id="307" r:id="rId22"/>
    <p:sldId id="306" r:id="rId23"/>
    <p:sldId id="332" r:id="rId24"/>
    <p:sldId id="292" r:id="rId25"/>
    <p:sldId id="338" r:id="rId26"/>
    <p:sldId id="339" r:id="rId27"/>
    <p:sldId id="340" r:id="rId28"/>
    <p:sldId id="302" r:id="rId29"/>
    <p:sldId id="303" r:id="rId30"/>
    <p:sldId id="304" r:id="rId31"/>
    <p:sldId id="334" r:id="rId32"/>
    <p:sldId id="335" r:id="rId33"/>
    <p:sldId id="336" r:id="rId34"/>
    <p:sldId id="349" r:id="rId35"/>
    <p:sldId id="350" r:id="rId36"/>
    <p:sldId id="351" r:id="rId37"/>
    <p:sldId id="352" r:id="rId38"/>
    <p:sldId id="359" r:id="rId39"/>
    <p:sldId id="353" r:id="rId40"/>
    <p:sldId id="354" r:id="rId41"/>
    <p:sldId id="355" r:id="rId42"/>
    <p:sldId id="356" r:id="rId43"/>
    <p:sldId id="357" r:id="rId44"/>
    <p:sldId id="358" r:id="rId45"/>
  </p:sldIdLst>
  <p:sldSz cx="12188825" cy="6858000"/>
  <p:notesSz cx="7010400" cy="9296400"/>
  <p:defaultTextStyle>
    <a:defPPr>
      <a:defRPr lang="en-US"/>
    </a:defPPr>
    <a:lvl1pPr algn="l" rtl="0" fontAlgn="base">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267" y="53"/>
      </p:cViewPr>
      <p:guideLst>
        <p:guide orient="horz" pos="2160"/>
        <p:guide pos="3839"/>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DA6357BD-FD1D-4CBA-91EE-50AC5D690110}"/>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eaLnBrk="1" hangingPunct="1">
              <a:defRPr sz="1200">
                <a:latin typeface="Arial" charset="0"/>
                <a:ea typeface="+mn-ea"/>
                <a:cs typeface="+mn-cs"/>
              </a:defRPr>
            </a:lvl1pPr>
          </a:lstStyle>
          <a:p>
            <a:pPr>
              <a:defRPr/>
            </a:pPr>
            <a:endParaRPr lang="en-US"/>
          </a:p>
        </p:txBody>
      </p:sp>
      <p:sp>
        <p:nvSpPr>
          <p:cNvPr id="55299" name="Rectangle 3">
            <a:extLst>
              <a:ext uri="{FF2B5EF4-FFF2-40B4-BE49-F238E27FC236}">
                <a16:creationId xmlns:a16="http://schemas.microsoft.com/office/drawing/2014/main" id="{F191A7F2-237C-47A5-A27D-6D8C65B962F2}"/>
              </a:ext>
            </a:extLst>
          </p:cNvPr>
          <p:cNvSpPr>
            <a:spLocks noGrp="1" noChangeArrowheads="1"/>
          </p:cNvSpPr>
          <p:nvPr>
            <p:ph type="dt"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eaLnBrk="1" hangingPunct="1">
              <a:defRPr sz="1200">
                <a:latin typeface="Arial" charset="0"/>
                <a:ea typeface="+mn-ea"/>
                <a:cs typeface="+mn-cs"/>
              </a:defRPr>
            </a:lvl1pPr>
          </a:lstStyle>
          <a:p>
            <a:pPr>
              <a:defRPr/>
            </a:pPr>
            <a:endParaRPr lang="en-US"/>
          </a:p>
        </p:txBody>
      </p:sp>
      <p:sp>
        <p:nvSpPr>
          <p:cNvPr id="2052" name="Rectangle 4">
            <a:extLst>
              <a:ext uri="{FF2B5EF4-FFF2-40B4-BE49-F238E27FC236}">
                <a16:creationId xmlns:a16="http://schemas.microsoft.com/office/drawing/2014/main" id="{A833CA2A-E7B7-49EF-8F14-B6D57E374999}"/>
              </a:ext>
            </a:extLst>
          </p:cNvPr>
          <p:cNvSpPr>
            <a:spLocks noGrp="1" noRot="1" noChangeAspect="1" noChangeArrowheads="1" noTextEdit="1"/>
          </p:cNvSpPr>
          <p:nvPr>
            <p:ph type="sldImg" idx="2"/>
          </p:nvPr>
        </p:nvSpPr>
        <p:spPr bwMode="auto">
          <a:xfrm>
            <a:off x="407988" y="696913"/>
            <a:ext cx="6194425" cy="3486150"/>
          </a:xfrm>
          <a:prstGeom prst="rect">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 uri="{FAA26D3D-D897-4be2-8F04-BA451C77F1D7}">
              <ma14:placeholderFlag xmlns:ma14="http://schemas.microsoft.com/office/mac/drawingml/2011/main" xmlns="" val="1"/>
            </a:ext>
          </a:extLst>
        </p:spPr>
      </p:sp>
      <p:sp>
        <p:nvSpPr>
          <p:cNvPr id="55301" name="Rectangle 5">
            <a:extLst>
              <a:ext uri="{FF2B5EF4-FFF2-40B4-BE49-F238E27FC236}">
                <a16:creationId xmlns:a16="http://schemas.microsoft.com/office/drawing/2014/main" id="{B4A6D15F-EAC1-47A1-A6E2-7002D3927202}"/>
              </a:ext>
            </a:extLst>
          </p:cNvPr>
          <p:cNvSpPr>
            <a:spLocks noGrp="1" noChangeArrowheads="1"/>
          </p:cNvSpPr>
          <p:nvPr>
            <p:ph type="body" sz="quarter" idx="3"/>
          </p:nvPr>
        </p:nvSpPr>
        <p:spPr bwMode="auto">
          <a:xfrm>
            <a:off x="701675" y="4416425"/>
            <a:ext cx="560705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5302" name="Rectangle 6">
            <a:extLst>
              <a:ext uri="{FF2B5EF4-FFF2-40B4-BE49-F238E27FC236}">
                <a16:creationId xmlns:a16="http://schemas.microsoft.com/office/drawing/2014/main" id="{E6161F89-1259-4D50-A38D-4671DBD3D23D}"/>
              </a:ext>
            </a:extLst>
          </p:cNvPr>
          <p:cNvSpPr>
            <a:spLocks noGrp="1" noChangeArrowheads="1"/>
          </p:cNvSpPr>
          <p:nvPr>
            <p:ph type="ftr" sz="quarter" idx="4"/>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eaLnBrk="1" hangingPunct="1">
              <a:defRPr sz="1200">
                <a:latin typeface="Arial" charset="0"/>
                <a:ea typeface="+mn-ea"/>
                <a:cs typeface="+mn-cs"/>
              </a:defRPr>
            </a:lvl1pPr>
          </a:lstStyle>
          <a:p>
            <a:pPr>
              <a:defRPr/>
            </a:pPr>
            <a:endParaRPr lang="en-US"/>
          </a:p>
        </p:txBody>
      </p:sp>
      <p:sp>
        <p:nvSpPr>
          <p:cNvPr id="55303" name="Rectangle 7">
            <a:extLst>
              <a:ext uri="{FF2B5EF4-FFF2-40B4-BE49-F238E27FC236}">
                <a16:creationId xmlns:a16="http://schemas.microsoft.com/office/drawing/2014/main" id="{06323628-35B9-44ED-98F3-50DFB4C28473}"/>
              </a:ext>
            </a:extLst>
          </p:cNvPr>
          <p:cNvSpPr>
            <a:spLocks noGrp="1" noChangeArrowheads="1"/>
          </p:cNvSpPr>
          <p:nvPr>
            <p:ph type="sldNum" sz="quarter" idx="5"/>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a:defRPr sz="1200"/>
            </a:lvl1pPr>
          </a:lstStyle>
          <a:p>
            <a:fld id="{D9E27A06-F78E-43D0-8598-FBDC1FB85D7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880FB4D0-DF0B-4F5A-94D5-5F7F7060697D}"/>
              </a:ext>
            </a:extLst>
          </p:cNvPr>
          <p:cNvSpPr>
            <a:spLocks noGrp="1" noChangeArrowheads="1"/>
          </p:cNvSpPr>
          <p:nvPr>
            <p:ph type="sldNum" sz="quarter" idx="5"/>
          </p:nvPr>
        </p:nvSpPr>
        <p:spPr>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6FB5D499-2303-45E1-B9DB-D8C8EA0CB33A}" type="slidenum">
              <a:rPr lang="en-US" altLang="en-US" sz="1200"/>
              <a:pPr eaLnBrk="1" hangingPunct="1"/>
              <a:t>1</a:t>
            </a:fld>
            <a:endParaRPr lang="en-US" altLang="en-US" sz="1200"/>
          </a:p>
        </p:txBody>
      </p:sp>
      <p:sp>
        <p:nvSpPr>
          <p:cNvPr id="4099" name="Rectangle 2">
            <a:extLst>
              <a:ext uri="{FF2B5EF4-FFF2-40B4-BE49-F238E27FC236}">
                <a16:creationId xmlns:a16="http://schemas.microsoft.com/office/drawing/2014/main" id="{5E93A534-B964-40AC-A907-62FB70335F15}"/>
              </a:ext>
            </a:extLst>
          </p:cNvPr>
          <p:cNvSpPr>
            <a:spLocks noGrp="1" noRot="1" noChangeAspect="1" noChangeArrowheads="1" noTextEdit="1"/>
          </p:cNvSpPr>
          <p:nvPr>
            <p:ph type="sldImg"/>
          </p:nvPr>
        </p:nvSpPr>
        <p:spPr>
          <a:ln/>
        </p:spPr>
      </p:sp>
      <p:sp>
        <p:nvSpPr>
          <p:cNvPr id="4100" name="Rectangle 3">
            <a:extLst>
              <a:ext uri="{FF2B5EF4-FFF2-40B4-BE49-F238E27FC236}">
                <a16:creationId xmlns:a16="http://schemas.microsoft.com/office/drawing/2014/main" id="{A3C0E15A-5F12-4698-9DE6-375EA6B42DF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ea typeface="ＭＳ Ｐゴシック" charset="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FDA246EF-DC68-432D-92F2-611E82479698}"/>
              </a:ext>
            </a:extLst>
          </p:cNvPr>
          <p:cNvSpPr>
            <a:spLocks noGrp="1" noChangeArrowheads="1"/>
          </p:cNvSpPr>
          <p:nvPr>
            <p:ph type="sldNum" sz="quarter" idx="5"/>
          </p:nvPr>
        </p:nvSpPr>
        <p:spPr>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8EFA6721-6288-4B46-87D2-B77A385EF680}" type="slidenum">
              <a:rPr lang="en-US" altLang="en-US" sz="1200"/>
              <a:pPr eaLnBrk="1" hangingPunct="1"/>
              <a:t>16</a:t>
            </a:fld>
            <a:endParaRPr lang="en-US" altLang="en-US" sz="1200"/>
          </a:p>
        </p:txBody>
      </p:sp>
      <p:sp>
        <p:nvSpPr>
          <p:cNvPr id="39939" name="Rectangle 2">
            <a:extLst>
              <a:ext uri="{FF2B5EF4-FFF2-40B4-BE49-F238E27FC236}">
                <a16:creationId xmlns:a16="http://schemas.microsoft.com/office/drawing/2014/main" id="{345D607A-4E5B-4575-B2DE-CD1759C5448A}"/>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261EA65B-95DE-4442-A328-E0DE8095E6F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ea typeface="ＭＳ Ｐゴシック" charset="0"/>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4897ED89-56AA-4E0B-BF68-06EE7EA44884}"/>
              </a:ext>
            </a:extLst>
          </p:cNvPr>
          <p:cNvSpPr>
            <a:spLocks noGrp="1" noChangeArrowheads="1"/>
          </p:cNvSpPr>
          <p:nvPr>
            <p:ph type="sldNum" sz="quarter" idx="5"/>
          </p:nvPr>
        </p:nvSpPr>
        <p:spPr>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3261AF2C-96DB-461D-986B-C2698FC7708A}" type="slidenum">
              <a:rPr lang="en-US" altLang="en-US" sz="1200"/>
              <a:pPr eaLnBrk="1" hangingPunct="1"/>
              <a:t>17</a:t>
            </a:fld>
            <a:endParaRPr lang="en-US" altLang="en-US" sz="1200"/>
          </a:p>
        </p:txBody>
      </p:sp>
      <p:sp>
        <p:nvSpPr>
          <p:cNvPr id="41987" name="Rectangle 2">
            <a:extLst>
              <a:ext uri="{FF2B5EF4-FFF2-40B4-BE49-F238E27FC236}">
                <a16:creationId xmlns:a16="http://schemas.microsoft.com/office/drawing/2014/main" id="{466818CD-A724-42CA-96F6-009DEAF216F7}"/>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300F15A9-C7CC-4714-9ED4-FD1592DEB39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ea typeface="ＭＳ Ｐゴシック" charset="0"/>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E64B87D3-24E1-48F1-997C-A06FC4495B05}"/>
              </a:ext>
            </a:extLst>
          </p:cNvPr>
          <p:cNvSpPr>
            <a:spLocks noGrp="1" noChangeArrowheads="1"/>
          </p:cNvSpPr>
          <p:nvPr>
            <p:ph type="sldNum" sz="quarter" idx="5"/>
          </p:nvPr>
        </p:nvSpPr>
        <p:spPr>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BA5D44DD-700D-44BB-8524-602AA1EE2F6F}" type="slidenum">
              <a:rPr lang="en-US" altLang="en-US" sz="1200"/>
              <a:pPr eaLnBrk="1" hangingPunct="1"/>
              <a:t>18</a:t>
            </a:fld>
            <a:endParaRPr lang="en-US" altLang="en-US" sz="1200"/>
          </a:p>
        </p:txBody>
      </p:sp>
      <p:sp>
        <p:nvSpPr>
          <p:cNvPr id="46083" name="Rectangle 2">
            <a:extLst>
              <a:ext uri="{FF2B5EF4-FFF2-40B4-BE49-F238E27FC236}">
                <a16:creationId xmlns:a16="http://schemas.microsoft.com/office/drawing/2014/main" id="{FD9BE2FE-BFB2-4993-8003-130D8C48CCE8}"/>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25E54B9D-6788-49E7-8E41-0F085CBFFCB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ea typeface="ＭＳ Ｐゴシック" charset="0"/>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6CADADB5-F440-4AAC-B3A7-B47892673EFA}"/>
              </a:ext>
            </a:extLst>
          </p:cNvPr>
          <p:cNvSpPr>
            <a:spLocks noGrp="1" noChangeArrowheads="1"/>
          </p:cNvSpPr>
          <p:nvPr>
            <p:ph type="sldNum" sz="quarter" idx="5"/>
          </p:nvPr>
        </p:nvSpPr>
        <p:spPr>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89E57907-06CD-49B2-A5B9-896E55AD09FA}" type="slidenum">
              <a:rPr lang="en-US" altLang="en-US" sz="1200"/>
              <a:pPr eaLnBrk="1" hangingPunct="1"/>
              <a:t>19</a:t>
            </a:fld>
            <a:endParaRPr lang="en-US" altLang="en-US" sz="1200"/>
          </a:p>
        </p:txBody>
      </p:sp>
      <p:sp>
        <p:nvSpPr>
          <p:cNvPr id="52227" name="Rectangle 2">
            <a:extLst>
              <a:ext uri="{FF2B5EF4-FFF2-40B4-BE49-F238E27FC236}">
                <a16:creationId xmlns:a16="http://schemas.microsoft.com/office/drawing/2014/main" id="{C587DCC7-961F-4AE0-8675-3DA96EFD1E7F}"/>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0F65108A-E8B2-425C-B3EA-DA6A27D94F51}"/>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ea typeface="ＭＳ Ｐゴシック" charset="0"/>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25FA5FA7-8F89-48AC-926C-8BF0109E296B}"/>
              </a:ext>
            </a:extLst>
          </p:cNvPr>
          <p:cNvSpPr>
            <a:spLocks noGrp="1" noChangeArrowheads="1"/>
          </p:cNvSpPr>
          <p:nvPr>
            <p:ph type="sldNum" sz="quarter" idx="5"/>
          </p:nvPr>
        </p:nvSpPr>
        <p:spPr>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B05A2B09-D559-4EC2-B41C-B3A1ABC68BF8}" type="slidenum">
              <a:rPr lang="en-US" altLang="en-US" sz="1200"/>
              <a:pPr eaLnBrk="1" hangingPunct="1"/>
              <a:t>20</a:t>
            </a:fld>
            <a:endParaRPr lang="en-US" altLang="en-US" sz="1200"/>
          </a:p>
        </p:txBody>
      </p:sp>
      <p:sp>
        <p:nvSpPr>
          <p:cNvPr id="54275" name="Rectangle 2">
            <a:extLst>
              <a:ext uri="{FF2B5EF4-FFF2-40B4-BE49-F238E27FC236}">
                <a16:creationId xmlns:a16="http://schemas.microsoft.com/office/drawing/2014/main" id="{24C9245B-CCE6-4853-B77F-6A4B9CC168EF}"/>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6285A029-B289-4618-A81C-A103DFBD83B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ea typeface="ＭＳ Ｐゴシック" charset="0"/>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F8A0F543-F234-4173-B7F2-F1858E3CBFD3}"/>
              </a:ext>
            </a:extLst>
          </p:cNvPr>
          <p:cNvSpPr>
            <a:spLocks noGrp="1" noChangeArrowheads="1"/>
          </p:cNvSpPr>
          <p:nvPr>
            <p:ph type="sldNum" sz="quarter" idx="5"/>
          </p:nvPr>
        </p:nvSpPr>
        <p:spPr>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26DDA58F-8339-4FF2-ABF3-F278F01168CD}" type="slidenum">
              <a:rPr lang="en-US" altLang="en-US" sz="1200"/>
              <a:pPr eaLnBrk="1" hangingPunct="1"/>
              <a:t>21</a:t>
            </a:fld>
            <a:endParaRPr lang="en-US" altLang="en-US" sz="1200"/>
          </a:p>
        </p:txBody>
      </p:sp>
      <p:sp>
        <p:nvSpPr>
          <p:cNvPr id="71683" name="Rectangle 2">
            <a:extLst>
              <a:ext uri="{FF2B5EF4-FFF2-40B4-BE49-F238E27FC236}">
                <a16:creationId xmlns:a16="http://schemas.microsoft.com/office/drawing/2014/main" id="{9BD2BEBA-5B27-40F3-ABC9-B15B6C48F9CA}"/>
              </a:ext>
            </a:extLst>
          </p:cNvPr>
          <p:cNvSpPr>
            <a:spLocks noGrp="1" noRot="1" noChangeAspect="1" noChangeArrowheads="1" noTextEdit="1"/>
          </p:cNvSpPr>
          <p:nvPr>
            <p:ph type="sldImg"/>
          </p:nvPr>
        </p:nvSpPr>
        <p:spPr>
          <a:ln/>
        </p:spPr>
      </p:sp>
      <p:sp>
        <p:nvSpPr>
          <p:cNvPr id="71684" name="Rectangle 3">
            <a:extLst>
              <a:ext uri="{FF2B5EF4-FFF2-40B4-BE49-F238E27FC236}">
                <a16:creationId xmlns:a16="http://schemas.microsoft.com/office/drawing/2014/main" id="{8AC14A42-A0E4-445C-A722-999291A12954}"/>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ea typeface="ＭＳ Ｐゴシック" charset="0"/>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15EDF940-13D8-43F3-A853-456BB533F6EC}"/>
              </a:ext>
            </a:extLst>
          </p:cNvPr>
          <p:cNvSpPr>
            <a:spLocks noGrp="1" noChangeArrowheads="1"/>
          </p:cNvSpPr>
          <p:nvPr>
            <p:ph type="sldNum" sz="quarter" idx="5"/>
          </p:nvPr>
        </p:nvSpPr>
        <p:spPr>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582FC9D0-6E71-4B72-9C8F-918340415E59}" type="slidenum">
              <a:rPr lang="en-US" altLang="en-US" sz="1200"/>
              <a:pPr eaLnBrk="1" hangingPunct="1"/>
              <a:t>22</a:t>
            </a:fld>
            <a:endParaRPr lang="en-US" altLang="en-US" sz="1200"/>
          </a:p>
        </p:txBody>
      </p:sp>
      <p:sp>
        <p:nvSpPr>
          <p:cNvPr id="69635" name="Rectangle 2">
            <a:extLst>
              <a:ext uri="{FF2B5EF4-FFF2-40B4-BE49-F238E27FC236}">
                <a16:creationId xmlns:a16="http://schemas.microsoft.com/office/drawing/2014/main" id="{3034D083-E7E7-43CB-9A82-0266675644DC}"/>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40B28A1B-01B1-4319-88BE-76D2D152C11A}"/>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ea typeface="ＭＳ Ｐゴシック" charset="0"/>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44455E74-83A8-419E-99A2-B1905FABDB6A}"/>
              </a:ext>
            </a:extLst>
          </p:cNvPr>
          <p:cNvSpPr>
            <a:spLocks noGrp="1" noChangeArrowheads="1"/>
          </p:cNvSpPr>
          <p:nvPr>
            <p:ph type="sldNum" sz="quarter" idx="5"/>
          </p:nvPr>
        </p:nvSpPr>
        <p:spPr>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EAAB26C1-9B8C-4A58-B6B0-875D41B14976}" type="slidenum">
              <a:rPr lang="en-US" altLang="en-US" sz="1200"/>
              <a:pPr eaLnBrk="1" hangingPunct="1"/>
              <a:t>23</a:t>
            </a:fld>
            <a:endParaRPr lang="en-US" altLang="en-US" sz="1200"/>
          </a:p>
        </p:txBody>
      </p:sp>
      <p:sp>
        <p:nvSpPr>
          <p:cNvPr id="67587" name="Rectangle 2">
            <a:extLst>
              <a:ext uri="{FF2B5EF4-FFF2-40B4-BE49-F238E27FC236}">
                <a16:creationId xmlns:a16="http://schemas.microsoft.com/office/drawing/2014/main" id="{FC8DD28E-A76F-4EA7-BB37-2238013985D8}"/>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2936F2E5-6720-4F45-8B55-F75FEBC57621}"/>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ea typeface="ＭＳ Ｐゴシック" charset="0"/>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9F64098B-8B23-43AD-A90B-32E188657E08}"/>
              </a:ext>
            </a:extLst>
          </p:cNvPr>
          <p:cNvSpPr>
            <a:spLocks noGrp="1" noChangeArrowheads="1"/>
          </p:cNvSpPr>
          <p:nvPr>
            <p:ph type="sldNum" sz="quarter" idx="5"/>
          </p:nvPr>
        </p:nvSpPr>
        <p:spPr>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EAC62516-DC9A-4B73-9183-F87567E8F330}" type="slidenum">
              <a:rPr lang="en-US" altLang="en-US" sz="1200"/>
              <a:pPr eaLnBrk="1" hangingPunct="1"/>
              <a:t>24</a:t>
            </a:fld>
            <a:endParaRPr lang="en-US" altLang="en-US" sz="1200"/>
          </a:p>
        </p:txBody>
      </p:sp>
      <p:sp>
        <p:nvSpPr>
          <p:cNvPr id="37891" name="Rectangle 2">
            <a:extLst>
              <a:ext uri="{FF2B5EF4-FFF2-40B4-BE49-F238E27FC236}">
                <a16:creationId xmlns:a16="http://schemas.microsoft.com/office/drawing/2014/main" id="{5A374D01-13CD-445B-A949-B73644AF3325}"/>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61023B9B-1C17-4323-8389-14435FEE93A2}"/>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dirty="0">
              <a:ea typeface="ＭＳ Ｐゴシック" charset="0"/>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477AF9D2-02B2-47E2-8474-C9F28C8DEA31}"/>
              </a:ext>
            </a:extLst>
          </p:cNvPr>
          <p:cNvSpPr>
            <a:spLocks noGrp="1" noChangeArrowheads="1"/>
          </p:cNvSpPr>
          <p:nvPr>
            <p:ph type="sldNum" sz="quarter" idx="5"/>
          </p:nvPr>
        </p:nvSpPr>
        <p:spPr>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AA017212-01C3-4B85-ADD5-3E6BEB0FAC9D}" type="slidenum">
              <a:rPr lang="en-US" altLang="en-US" sz="1200"/>
              <a:pPr eaLnBrk="1" hangingPunct="1"/>
              <a:t>28</a:t>
            </a:fld>
            <a:endParaRPr lang="en-US" altLang="en-US" sz="1200"/>
          </a:p>
        </p:txBody>
      </p:sp>
      <p:sp>
        <p:nvSpPr>
          <p:cNvPr id="61443" name="Rectangle 2">
            <a:extLst>
              <a:ext uri="{FF2B5EF4-FFF2-40B4-BE49-F238E27FC236}">
                <a16:creationId xmlns:a16="http://schemas.microsoft.com/office/drawing/2014/main" id="{49DA5B1F-31CD-46E8-9648-421DF53F15DE}"/>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EA7DA36B-2556-4AE7-BB22-7BCDE9EEB30B}"/>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ea typeface="ＭＳ Ｐゴシック" charset="0"/>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73EE2D46-1B2F-42A2-B7E6-912BFE50DBAC}"/>
              </a:ext>
            </a:extLst>
          </p:cNvPr>
          <p:cNvSpPr>
            <a:spLocks noGrp="1" noChangeArrowheads="1"/>
          </p:cNvSpPr>
          <p:nvPr>
            <p:ph type="sldNum" sz="quarter" idx="5"/>
          </p:nvPr>
        </p:nvSpPr>
        <p:spPr>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092F4554-01E7-4560-B12F-ED0F64EB9EF0}" type="slidenum">
              <a:rPr lang="en-US" altLang="en-US" sz="1200"/>
              <a:pPr eaLnBrk="1" hangingPunct="1"/>
              <a:t>2</a:t>
            </a:fld>
            <a:endParaRPr lang="en-US" altLang="en-US" sz="1200"/>
          </a:p>
        </p:txBody>
      </p:sp>
      <p:sp>
        <p:nvSpPr>
          <p:cNvPr id="6147" name="Rectangle 2">
            <a:extLst>
              <a:ext uri="{FF2B5EF4-FFF2-40B4-BE49-F238E27FC236}">
                <a16:creationId xmlns:a16="http://schemas.microsoft.com/office/drawing/2014/main" id="{DD587B61-71D3-41EB-B8F7-D4C7EFD5A610}"/>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C90CD58A-B7EE-4F0C-BB80-72D363C05DD2}"/>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ea typeface="ＭＳ Ｐゴシック" charset="0"/>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CF931F4D-992A-4559-9EFB-A7FE3A3871A5}"/>
              </a:ext>
            </a:extLst>
          </p:cNvPr>
          <p:cNvSpPr>
            <a:spLocks noGrp="1" noChangeArrowheads="1"/>
          </p:cNvSpPr>
          <p:nvPr>
            <p:ph type="sldNum" sz="quarter" idx="5"/>
          </p:nvPr>
        </p:nvSpPr>
        <p:spPr>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8BAAF0FB-2B13-4D20-B088-E0EA42240BB4}" type="slidenum">
              <a:rPr lang="en-US" altLang="en-US" sz="1200"/>
              <a:pPr eaLnBrk="1" hangingPunct="1"/>
              <a:t>29</a:t>
            </a:fld>
            <a:endParaRPr lang="en-US" altLang="en-US" sz="1200"/>
          </a:p>
        </p:txBody>
      </p:sp>
      <p:sp>
        <p:nvSpPr>
          <p:cNvPr id="63491" name="Rectangle 2">
            <a:extLst>
              <a:ext uri="{FF2B5EF4-FFF2-40B4-BE49-F238E27FC236}">
                <a16:creationId xmlns:a16="http://schemas.microsoft.com/office/drawing/2014/main" id="{8873509D-9751-4230-BECB-5B3E6A54B3F4}"/>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8844DCCA-4F3A-4050-BE18-EAC5A60C5458}"/>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ea typeface="ＭＳ Ｐゴシック" charset="0"/>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D55891CB-440A-49EA-9421-1F7026565EC6}"/>
              </a:ext>
            </a:extLst>
          </p:cNvPr>
          <p:cNvSpPr>
            <a:spLocks noGrp="1" noChangeArrowheads="1"/>
          </p:cNvSpPr>
          <p:nvPr>
            <p:ph type="sldNum" sz="quarter" idx="5"/>
          </p:nvPr>
        </p:nvSpPr>
        <p:spPr>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F9F5FABD-0DF3-40D1-AC01-0E47B77E6FD0}" type="slidenum">
              <a:rPr lang="en-US" altLang="en-US" sz="1200"/>
              <a:pPr eaLnBrk="1" hangingPunct="1"/>
              <a:t>30</a:t>
            </a:fld>
            <a:endParaRPr lang="en-US" altLang="en-US" sz="1200"/>
          </a:p>
        </p:txBody>
      </p:sp>
      <p:sp>
        <p:nvSpPr>
          <p:cNvPr id="65539" name="Rectangle 2">
            <a:extLst>
              <a:ext uri="{FF2B5EF4-FFF2-40B4-BE49-F238E27FC236}">
                <a16:creationId xmlns:a16="http://schemas.microsoft.com/office/drawing/2014/main" id="{3930EC71-0988-45DE-A456-7EEE2FB83950}"/>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DCC45555-D933-49A8-9563-90301FD0540F}"/>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ea typeface="ＭＳ Ｐゴシック" charset="0"/>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a:extLst>
              <a:ext uri="{FF2B5EF4-FFF2-40B4-BE49-F238E27FC236}">
                <a16:creationId xmlns:a16="http://schemas.microsoft.com/office/drawing/2014/main" id="{C3C2EFA3-12BD-4903-AC3A-A0D793FBE281}"/>
              </a:ext>
            </a:extLst>
          </p:cNvPr>
          <p:cNvSpPr>
            <a:spLocks noGrp="1" noChangeArrowheads="1"/>
          </p:cNvSpPr>
          <p:nvPr>
            <p:ph type="sldNum" sz="quarter" idx="5"/>
          </p:nvPr>
        </p:nvSpPr>
        <p:spPr>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27841E99-DB76-462D-ACE2-DBDC5E0704A6}" type="slidenum">
              <a:rPr lang="en-US" altLang="en-US" sz="1200"/>
              <a:pPr eaLnBrk="1" hangingPunct="1"/>
              <a:t>31</a:t>
            </a:fld>
            <a:endParaRPr lang="en-US" altLang="en-US" sz="1200"/>
          </a:p>
        </p:txBody>
      </p:sp>
      <p:sp>
        <p:nvSpPr>
          <p:cNvPr id="73731" name="Rectangle 2">
            <a:extLst>
              <a:ext uri="{FF2B5EF4-FFF2-40B4-BE49-F238E27FC236}">
                <a16:creationId xmlns:a16="http://schemas.microsoft.com/office/drawing/2014/main" id="{CB1B0E54-655F-46DE-9489-FA5DB8FB813B}"/>
              </a:ext>
            </a:extLst>
          </p:cNvPr>
          <p:cNvSpPr>
            <a:spLocks noGrp="1" noRot="1" noChangeAspect="1" noChangeArrowheads="1" noTextEdit="1"/>
          </p:cNvSpPr>
          <p:nvPr>
            <p:ph type="sldImg"/>
          </p:nvPr>
        </p:nvSpPr>
        <p:spPr>
          <a:ln/>
        </p:spPr>
      </p:sp>
      <p:sp>
        <p:nvSpPr>
          <p:cNvPr id="73732" name="Rectangle 3">
            <a:extLst>
              <a:ext uri="{FF2B5EF4-FFF2-40B4-BE49-F238E27FC236}">
                <a16:creationId xmlns:a16="http://schemas.microsoft.com/office/drawing/2014/main" id="{13F42615-783C-4D0F-9869-9E7E18A9BF67}"/>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ea typeface="ＭＳ Ｐゴシック" charset="0"/>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48BAB051-D056-40F2-9931-BA036BFCAD43}"/>
              </a:ext>
            </a:extLst>
          </p:cNvPr>
          <p:cNvSpPr>
            <a:spLocks noGrp="1" noChangeArrowheads="1"/>
          </p:cNvSpPr>
          <p:nvPr>
            <p:ph type="sldNum" sz="quarter" idx="5"/>
          </p:nvPr>
        </p:nvSpPr>
        <p:spPr>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F9066710-CFD3-4C0A-8F67-BD31DAD187DC}" type="slidenum">
              <a:rPr lang="en-US" altLang="en-US" sz="1200"/>
              <a:pPr eaLnBrk="1" hangingPunct="1"/>
              <a:t>32</a:t>
            </a:fld>
            <a:endParaRPr lang="en-US" altLang="en-US" sz="1200"/>
          </a:p>
        </p:txBody>
      </p:sp>
      <p:sp>
        <p:nvSpPr>
          <p:cNvPr id="75779" name="Rectangle 2">
            <a:extLst>
              <a:ext uri="{FF2B5EF4-FFF2-40B4-BE49-F238E27FC236}">
                <a16:creationId xmlns:a16="http://schemas.microsoft.com/office/drawing/2014/main" id="{00770738-EAFE-4F02-93C9-5D4439A4395F}"/>
              </a:ext>
            </a:extLst>
          </p:cNvPr>
          <p:cNvSpPr>
            <a:spLocks noGrp="1" noRot="1" noChangeAspect="1" noChangeArrowheads="1" noTextEdit="1"/>
          </p:cNvSpPr>
          <p:nvPr>
            <p:ph type="sldImg"/>
          </p:nvPr>
        </p:nvSpPr>
        <p:spPr>
          <a:ln/>
        </p:spPr>
      </p:sp>
      <p:sp>
        <p:nvSpPr>
          <p:cNvPr id="75780" name="Rectangle 3">
            <a:extLst>
              <a:ext uri="{FF2B5EF4-FFF2-40B4-BE49-F238E27FC236}">
                <a16:creationId xmlns:a16="http://schemas.microsoft.com/office/drawing/2014/main" id="{15EBB65F-1648-4FD1-B888-1318A4524BB3}"/>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ea typeface="ＭＳ Ｐゴシック" charset="0"/>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854213F4-772C-4172-91E0-0C8722EAC27E}"/>
              </a:ext>
            </a:extLst>
          </p:cNvPr>
          <p:cNvSpPr>
            <a:spLocks noGrp="1" noChangeArrowheads="1"/>
          </p:cNvSpPr>
          <p:nvPr>
            <p:ph type="sldNum" sz="quarter" idx="5"/>
          </p:nvPr>
        </p:nvSpPr>
        <p:spPr>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9F77B341-10EB-427A-B0E6-CD3F1DD73049}" type="slidenum">
              <a:rPr lang="en-US" altLang="en-US" sz="1200"/>
              <a:pPr eaLnBrk="1" hangingPunct="1"/>
              <a:t>33</a:t>
            </a:fld>
            <a:endParaRPr lang="en-US" altLang="en-US" sz="1200"/>
          </a:p>
        </p:txBody>
      </p:sp>
      <p:sp>
        <p:nvSpPr>
          <p:cNvPr id="77827" name="Rectangle 2">
            <a:extLst>
              <a:ext uri="{FF2B5EF4-FFF2-40B4-BE49-F238E27FC236}">
                <a16:creationId xmlns:a16="http://schemas.microsoft.com/office/drawing/2014/main" id="{AA3A54B5-67D2-44CB-8908-C010D2751FD8}"/>
              </a:ext>
            </a:extLst>
          </p:cNvPr>
          <p:cNvSpPr>
            <a:spLocks noGrp="1" noRot="1" noChangeAspect="1" noChangeArrowheads="1" noTextEdit="1"/>
          </p:cNvSpPr>
          <p:nvPr>
            <p:ph type="sldImg"/>
          </p:nvPr>
        </p:nvSpPr>
        <p:spPr>
          <a:ln/>
        </p:spPr>
      </p:sp>
      <p:sp>
        <p:nvSpPr>
          <p:cNvPr id="77828" name="Rectangle 3">
            <a:extLst>
              <a:ext uri="{FF2B5EF4-FFF2-40B4-BE49-F238E27FC236}">
                <a16:creationId xmlns:a16="http://schemas.microsoft.com/office/drawing/2014/main" id="{2C60C936-63E4-4700-BBF4-B56DC7DB6693}"/>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ea typeface="ＭＳ Ｐゴシック" charset="0"/>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1A6BC7-3D01-422F-AEF5-C15BB607E546}"/>
              </a:ext>
            </a:extLst>
          </p:cNvPr>
          <p:cNvSpPr>
            <a:spLocks noGrp="1" noRot="1" noChangeAspect="1"/>
          </p:cNvSpPr>
          <p:nvPr>
            <p:ph type="sldImg"/>
          </p:nvPr>
        </p:nvSpPr>
        <p:spPr/>
      </p:sp>
      <p:sp>
        <p:nvSpPr>
          <p:cNvPr id="83970" name="Notes Placeholder 2">
            <a:extLst>
              <a:ext uri="{FF2B5EF4-FFF2-40B4-BE49-F238E27FC236}">
                <a16:creationId xmlns:a16="http://schemas.microsoft.com/office/drawing/2014/main" id="{21EF47D8-ED4F-4EEB-B4E1-C109B18E11C0}"/>
              </a:ext>
            </a:extLst>
          </p:cNvPr>
          <p:cNvSpPr>
            <a:spLocks noGrp="1"/>
          </p:cNvSpPr>
          <p:nvPr>
            <p:ph type="body" idx="1"/>
          </p:nvPr>
        </p:nvSpPr>
        <p:spPr/>
        <p:txBody>
          <a:bodyPr/>
          <a:lstStyle/>
          <a:p>
            <a:r>
              <a:rPr lang="en-US" altLang="en-US">
                <a:latin typeface="Arial" panose="020B0604020202020204" pitchFamily="34" charset="0"/>
              </a:rPr>
              <a:t>Application feeding ground and polished bar stock 24ft long </a:t>
            </a:r>
          </a:p>
        </p:txBody>
      </p:sp>
      <p:sp>
        <p:nvSpPr>
          <p:cNvPr id="4" name="Slide Number Placeholder 3">
            <a:extLst>
              <a:ext uri="{FF2B5EF4-FFF2-40B4-BE49-F238E27FC236}">
                <a16:creationId xmlns:a16="http://schemas.microsoft.com/office/drawing/2014/main" id="{6F456B80-8107-4626-98EB-B2DB324BAF6B}"/>
              </a:ext>
            </a:extLst>
          </p:cNvPr>
          <p:cNvSpPr>
            <a:spLocks noGrp="1"/>
          </p:cNvSpPr>
          <p:nvPr>
            <p:ph type="sldNum" sz="quarter" idx="5"/>
          </p:nvPr>
        </p:nvSpPr>
        <p:spPr>
          <a:noFill/>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85FB0E92-381A-49DA-8C39-83FC8009FAFD}" type="slidenum">
              <a:rPr lang="en-US" altLang="en-US" sz="1200"/>
              <a:pPr eaLnBrk="1" hangingPunct="1"/>
              <a:t>37</a:t>
            </a:fld>
            <a:endParaRPr lang="en-US" altLang="en-US"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EC1F73-1365-4CA5-BD4C-1E798A1053A8}"/>
              </a:ext>
            </a:extLst>
          </p:cNvPr>
          <p:cNvSpPr>
            <a:spLocks noGrp="1" noRot="1" noChangeAspect="1"/>
          </p:cNvSpPr>
          <p:nvPr>
            <p:ph type="sldImg"/>
          </p:nvPr>
        </p:nvSpPr>
        <p:spPr/>
      </p:sp>
      <p:sp>
        <p:nvSpPr>
          <p:cNvPr id="84994" name="Notes Placeholder 2">
            <a:extLst>
              <a:ext uri="{FF2B5EF4-FFF2-40B4-BE49-F238E27FC236}">
                <a16:creationId xmlns:a16="http://schemas.microsoft.com/office/drawing/2014/main" id="{F3490B07-0895-4BF0-9044-CDB0383534DC}"/>
              </a:ext>
            </a:extLst>
          </p:cNvPr>
          <p:cNvSpPr>
            <a:spLocks noGrp="1"/>
          </p:cNvSpPr>
          <p:nvPr>
            <p:ph type="body" idx="1"/>
          </p:nvPr>
        </p:nvSpPr>
        <p:spPr/>
        <p:txBody>
          <a:bodyPr/>
          <a:lstStyle/>
          <a:p>
            <a:r>
              <a:rPr lang="en-US" altLang="en-US">
                <a:latin typeface="Arial" panose="020B0604020202020204" pitchFamily="34" charset="0"/>
              </a:rPr>
              <a:t>Application feeding ground and polished bar stock 24ft long </a:t>
            </a:r>
          </a:p>
        </p:txBody>
      </p:sp>
      <p:sp>
        <p:nvSpPr>
          <p:cNvPr id="4" name="Slide Number Placeholder 3">
            <a:extLst>
              <a:ext uri="{FF2B5EF4-FFF2-40B4-BE49-F238E27FC236}">
                <a16:creationId xmlns:a16="http://schemas.microsoft.com/office/drawing/2014/main" id="{5DB4DD7A-98D8-4F82-8290-CAC07665294F}"/>
              </a:ext>
            </a:extLst>
          </p:cNvPr>
          <p:cNvSpPr>
            <a:spLocks noGrp="1"/>
          </p:cNvSpPr>
          <p:nvPr>
            <p:ph type="sldNum" sz="quarter" idx="5"/>
          </p:nvPr>
        </p:nvSpPr>
        <p:spPr>
          <a:noFill/>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B6F0BBE7-1C49-425B-AF3B-9C08434AD9E4}" type="slidenum">
              <a:rPr lang="en-US" altLang="en-US" sz="1200"/>
              <a:pPr eaLnBrk="1" hangingPunct="1"/>
              <a:t>38</a:t>
            </a:fld>
            <a:endParaRPr lang="en-US" altLang="en-US" sz="12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8ED5BF-1440-4F4B-904E-E1258BB084C5}"/>
              </a:ext>
            </a:extLst>
          </p:cNvPr>
          <p:cNvSpPr>
            <a:spLocks noGrp="1" noRot="1" noChangeAspect="1"/>
          </p:cNvSpPr>
          <p:nvPr>
            <p:ph type="sldImg"/>
          </p:nvPr>
        </p:nvSpPr>
        <p:spPr/>
      </p:sp>
      <p:sp>
        <p:nvSpPr>
          <p:cNvPr id="86018" name="Notes Placeholder 2">
            <a:extLst>
              <a:ext uri="{FF2B5EF4-FFF2-40B4-BE49-F238E27FC236}">
                <a16:creationId xmlns:a16="http://schemas.microsoft.com/office/drawing/2014/main" id="{B1A076E9-EA2D-43D5-AFA4-CDEFDFB2F56B}"/>
              </a:ext>
            </a:extLst>
          </p:cNvPr>
          <p:cNvSpPr>
            <a:spLocks noGrp="1"/>
          </p:cNvSpPr>
          <p:nvPr>
            <p:ph type="body" idx="1"/>
          </p:nvPr>
        </p:nvSpPr>
        <p:spPr/>
        <p:txBody>
          <a:bodyPr/>
          <a:lstStyle/>
          <a:p>
            <a:r>
              <a:rPr lang="en-US" altLang="en-US">
                <a:latin typeface="Arial" panose="020B0604020202020204" pitchFamily="34" charset="0"/>
              </a:rPr>
              <a:t>This application is a 20ft (6m) Simag loader and a (2m) Simag unloader.</a:t>
            </a:r>
          </a:p>
        </p:txBody>
      </p:sp>
      <p:sp>
        <p:nvSpPr>
          <p:cNvPr id="4" name="Slide Number Placeholder 3">
            <a:extLst>
              <a:ext uri="{FF2B5EF4-FFF2-40B4-BE49-F238E27FC236}">
                <a16:creationId xmlns:a16="http://schemas.microsoft.com/office/drawing/2014/main" id="{70710C2B-E30F-45FB-AF65-E172980FC72F}"/>
              </a:ext>
            </a:extLst>
          </p:cNvPr>
          <p:cNvSpPr>
            <a:spLocks noGrp="1"/>
          </p:cNvSpPr>
          <p:nvPr>
            <p:ph type="sldNum" sz="quarter" idx="5"/>
          </p:nvPr>
        </p:nvSpPr>
        <p:spPr>
          <a:noFill/>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3A78B91B-8D25-4CEC-99D4-B12FE5501C0E}" type="slidenum">
              <a:rPr lang="en-US" altLang="en-US" sz="1200"/>
              <a:pPr eaLnBrk="1" hangingPunct="1"/>
              <a:t>40</a:t>
            </a:fld>
            <a:endParaRPr lang="en-US"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CD14A5F6-0146-44E3-B4DD-21935B24DC8B}"/>
              </a:ext>
            </a:extLst>
          </p:cNvPr>
          <p:cNvSpPr>
            <a:spLocks noGrp="1" noChangeArrowheads="1"/>
          </p:cNvSpPr>
          <p:nvPr>
            <p:ph type="sldNum" sz="quarter" idx="5"/>
          </p:nvPr>
        </p:nvSpPr>
        <p:spPr>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98BB80E1-2237-4E44-989D-2FD83E909D26}" type="slidenum">
              <a:rPr lang="en-US" altLang="en-US" sz="1200"/>
              <a:pPr eaLnBrk="1" hangingPunct="1"/>
              <a:t>5</a:t>
            </a:fld>
            <a:endParaRPr lang="en-US" altLang="en-US" sz="1200"/>
          </a:p>
        </p:txBody>
      </p:sp>
      <p:sp>
        <p:nvSpPr>
          <p:cNvPr id="10243" name="Rectangle 2">
            <a:extLst>
              <a:ext uri="{FF2B5EF4-FFF2-40B4-BE49-F238E27FC236}">
                <a16:creationId xmlns:a16="http://schemas.microsoft.com/office/drawing/2014/main" id="{A0EA03CB-E4AB-4293-8B09-1E24C5967FB8}"/>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FE7EC688-6290-4D1D-B58D-4F3D6D21D675}"/>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ea typeface="ＭＳ Ｐゴシック" charset="0"/>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BEE74067-CE38-4172-BDA4-0656C64B4152}"/>
              </a:ext>
            </a:extLst>
          </p:cNvPr>
          <p:cNvSpPr>
            <a:spLocks noGrp="1" noChangeArrowheads="1"/>
          </p:cNvSpPr>
          <p:nvPr>
            <p:ph type="sldNum" sz="quarter" idx="5"/>
          </p:nvPr>
        </p:nvSpPr>
        <p:spPr>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DB3C623A-2BDB-4AAD-B6A9-30504DE2FE77}" type="slidenum">
              <a:rPr lang="en-US" altLang="en-US" sz="1200"/>
              <a:pPr eaLnBrk="1" hangingPunct="1"/>
              <a:t>8</a:t>
            </a:fld>
            <a:endParaRPr lang="en-US" altLang="en-US" sz="1200"/>
          </a:p>
        </p:txBody>
      </p:sp>
      <p:sp>
        <p:nvSpPr>
          <p:cNvPr id="25603" name="Rectangle 2">
            <a:extLst>
              <a:ext uri="{FF2B5EF4-FFF2-40B4-BE49-F238E27FC236}">
                <a16:creationId xmlns:a16="http://schemas.microsoft.com/office/drawing/2014/main" id="{07F83AC5-3157-4BE5-9AF6-D30DEDA60A58}"/>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F7014CDD-1064-4566-A978-5EF59634CD08}"/>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ea typeface="ＭＳ Ｐゴシック" charset="0"/>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8887248-7668-4E97-AE28-E3FCDB27FBFE}"/>
              </a:ext>
            </a:extLst>
          </p:cNvPr>
          <p:cNvSpPr>
            <a:spLocks noGrp="1" noChangeArrowheads="1"/>
          </p:cNvSpPr>
          <p:nvPr>
            <p:ph type="sldNum" sz="quarter" idx="5"/>
          </p:nvPr>
        </p:nvSpPr>
        <p:spPr>
          <a:noFill/>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795FF3A5-C60B-4DBB-A826-D3816BF95FBE}" type="slidenum">
              <a:rPr lang="en-US" altLang="en-US" sz="1200"/>
              <a:pPr eaLnBrk="1" hangingPunct="1"/>
              <a:t>9</a:t>
            </a:fld>
            <a:endParaRPr lang="en-US" altLang="en-US" sz="1200"/>
          </a:p>
        </p:txBody>
      </p:sp>
      <p:sp>
        <p:nvSpPr>
          <p:cNvPr id="18434" name="Rectangle 2">
            <a:extLst>
              <a:ext uri="{FF2B5EF4-FFF2-40B4-BE49-F238E27FC236}">
                <a16:creationId xmlns:a16="http://schemas.microsoft.com/office/drawing/2014/main" id="{DDC2D582-B5E2-423A-A929-2FE09526731C}"/>
              </a:ext>
            </a:extLst>
          </p:cNvPr>
          <p:cNvSpPr>
            <a:spLocks noGrp="1" noRot="1" noChangeAspect="1" noChangeArrowheads="1" noTextEdit="1"/>
          </p:cNvSpPr>
          <p:nvPr>
            <p:ph type="sldImg"/>
          </p:nvPr>
        </p:nvSpPr>
        <p:spPr>
          <a:ln/>
        </p:spPr>
      </p:sp>
      <p:sp>
        <p:nvSpPr>
          <p:cNvPr id="63491" name="Rectangle 3">
            <a:extLst>
              <a:ext uri="{FF2B5EF4-FFF2-40B4-BE49-F238E27FC236}">
                <a16:creationId xmlns:a16="http://schemas.microsoft.com/office/drawing/2014/main" id="{85B1B0A8-6AA1-482E-8BE0-6DF663AFFAB5}"/>
              </a:ext>
            </a:extLst>
          </p:cNvPr>
          <p:cNvSpPr>
            <a:spLocks noGrp="1" noChangeArrowheads="1"/>
          </p:cNvSpPr>
          <p:nvPr>
            <p:ph type="body" idx="1"/>
          </p:nvPr>
        </p:nvSpPr>
        <p:spPr>
          <a:xfrm>
            <a:off x="935038" y="4416425"/>
            <a:ext cx="5140325" cy="4183063"/>
          </a:xfrm>
        </p:spPr>
        <p:txBody>
          <a:bodyPr/>
          <a:lstStyle/>
          <a:p>
            <a:r>
              <a:rPr lang="en-US" altLang="en-US">
                <a:latin typeface="Arial" panose="020B0604020202020204" pitchFamily="34" charset="0"/>
                <a:cs typeface="Times New Roman" panose="02020603050405020304" pitchFamily="18" charset="0"/>
              </a:rPr>
              <a:t>The FULL BORE</a:t>
            </a:r>
            <a:r>
              <a:rPr lang="en-US" altLang="en-US">
                <a:latin typeface="Times New Roman" panose="02020603050405020304" pitchFamily="18" charset="0"/>
                <a:cs typeface="Times New Roman" panose="02020603050405020304" pitchFamily="18" charset="0"/>
              </a:rPr>
              <a:t>®</a:t>
            </a:r>
            <a:r>
              <a:rPr lang="en-US" altLang="en-US">
                <a:latin typeface="Arial" panose="020B0604020202020204" pitchFamily="34" charset="0"/>
                <a:cs typeface="Times New Roman" panose="02020603050405020304" pitchFamily="18" charset="0"/>
              </a:rPr>
              <a:t> Chuck is a self contained, mechanical grip, air release front-mounted collet chuck.  The chuck does not require an external actuator.  Air is used only to OPEN the chuck.  Spring force holds the work piece while it is being machined.  Thus, the part remains clamped, even if air pressure is lost.  Higher spindle speeds are available since a collet chuck does not have heavy jaws that lose grip force as the spindle speed of the machine increases.  Clamping force is adjustable by tightening or loosening the collet using the spanner holes in the front of the collet.  The clamp force can also be reduced by removing pairs of springs inside the chuck.  The chuck does not require a draw tube, making more spindle area available.</a:t>
            </a:r>
          </a:p>
          <a:p>
            <a:r>
              <a:rPr lang="en-US" altLang="en-US">
                <a:latin typeface="Times New Roman" panose="02020603050405020304" pitchFamily="18" charset="0"/>
                <a:cs typeface="Times New Roman" panose="02020603050405020304" pitchFamily="18" charset="0"/>
              </a:rPr>
              <a:t> </a:t>
            </a:r>
            <a:endParaRPr lang="en-US" altLang="en-US">
              <a:latin typeface="Arial" panose="020B0604020202020204" pitchFamily="34" charset="0"/>
              <a:cs typeface="Times New Roman" panose="02020603050405020304" pitchFamily="18" charset="0"/>
            </a:endParaRPr>
          </a:p>
          <a:p>
            <a:r>
              <a:rPr lang="en-US" altLang="en-US">
                <a:latin typeface="Arial" panose="020B0604020202020204" pitchFamily="34" charset="0"/>
                <a:cs typeface="Times New Roman" panose="02020603050405020304" pitchFamily="18" charset="0"/>
              </a:rPr>
              <a:t>The gland and gland housing are used to transmit the air to the chuck.  When the spindle is stopped, and the chuck is opened, a valve admits air into the gland housing pushing the gland forward against the back of the chuck.  The face of the gland seals against the chuck body and allows air pressure to build inside the chuck, forcing the piston forward.  The rollers drop back, allowing the pusher to move back and release the collet.  When the chuck is closed, the air in the gland housing is vented to the atmosphere, the gland retracts for the chuck body, and the springs and wedging action of the piston, ramp, rollers, and pusher close the collet on the part.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994A28-7120-4B36-912A-D88F21C3FE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81CABD-AC63-4C5F-8687-76E8AA450198}"/>
              </a:ext>
            </a:extLst>
          </p:cNvPr>
          <p:cNvSpPr>
            <a:spLocks noGrp="1"/>
          </p:cNvSpPr>
          <p:nvPr>
            <p:ph type="body" idx="1"/>
          </p:nvPr>
        </p:nvSpPr>
        <p:spPr/>
        <p:txBody>
          <a:bodyPr/>
          <a:lstStyle/>
          <a:p>
            <a:pPr>
              <a:defRPr/>
            </a:pPr>
            <a:r>
              <a:rPr lang="en-US" dirty="0">
                <a:ea typeface="ＭＳ Ｐゴシック" charset="0"/>
              </a:rPr>
              <a:t>-Since the full Bore chuck is self contained, there is no need for the draw tube.  By eliminating the draw tube you are able to increase the diameter of bar stock you can run on either your main spindle or sub spindle.</a:t>
            </a:r>
          </a:p>
          <a:p>
            <a:pPr marL="174708" indent="-174708">
              <a:buFontTx/>
              <a:buChar char="-"/>
              <a:defRPr/>
            </a:pPr>
            <a:r>
              <a:rPr lang="en-US" dirty="0">
                <a:ea typeface="ＭＳ Ｐゴシック" charset="0"/>
              </a:rPr>
              <a:t>The overall profile of the the Full Bore is typically smaller than 3 jaw chucks which can help in tool clearance issues</a:t>
            </a:r>
          </a:p>
          <a:p>
            <a:pPr marL="174708" indent="-174708">
              <a:buFontTx/>
              <a:buChar char="-"/>
              <a:defRPr/>
            </a:pPr>
            <a:r>
              <a:rPr lang="en-US" dirty="0">
                <a:ea typeface="ＭＳ Ｐゴシック" charset="0"/>
              </a:rPr>
              <a:t>Standard concentricity adjustment for high precision parts, have the ability to dial in the concentricity on the chuck in 4 different set screws spaces 90 degrees around the diameter.</a:t>
            </a:r>
          </a:p>
          <a:p>
            <a:pPr marL="174708" indent="-174708">
              <a:buFontTx/>
              <a:buChar char="-"/>
              <a:defRPr/>
            </a:pPr>
            <a:endParaRPr lang="en-US" dirty="0">
              <a:ea typeface="ＭＳ Ｐゴシック" charset="0"/>
            </a:endParaRPr>
          </a:p>
          <a:p>
            <a:pPr marL="174708" indent="-174708">
              <a:buFontTx/>
              <a:buChar char="-"/>
              <a:defRPr/>
            </a:pPr>
            <a:r>
              <a:rPr lang="en-US" dirty="0">
                <a:ea typeface="ＭＳ Ｐゴシック" charset="0"/>
              </a:rPr>
              <a:t>The bottom image </a:t>
            </a:r>
          </a:p>
          <a:p>
            <a:pPr marL="174708" indent="-174708">
              <a:buFontTx/>
              <a:buChar char="-"/>
              <a:defRPr/>
            </a:pPr>
            <a:r>
              <a:rPr lang="en-US" dirty="0">
                <a:ea typeface="ＭＳ Ｐゴシック" charset="0"/>
              </a:rPr>
              <a:t>Shows a traditional 3 jaw chuck with the spindle liner in red</a:t>
            </a:r>
          </a:p>
          <a:p>
            <a:pPr marL="174708" indent="-174708">
              <a:buFontTx/>
              <a:buChar char="-"/>
              <a:defRPr/>
            </a:pPr>
            <a:endParaRPr lang="en-US" dirty="0">
              <a:ea typeface="ＭＳ Ｐゴシック" charset="0"/>
            </a:endParaRPr>
          </a:p>
          <a:p>
            <a:pPr marL="174708" indent="-174708">
              <a:buFontTx/>
              <a:buChar char="-"/>
              <a:defRPr/>
            </a:pPr>
            <a:r>
              <a:rPr lang="en-US" dirty="0">
                <a:ea typeface="ＭＳ Ｐゴシック" charset="0"/>
              </a:rPr>
              <a:t>Top image has the full bore attached and now you have 25-30% larger capacity to feed through the main spindle or sub spindle.</a:t>
            </a:r>
          </a:p>
          <a:p>
            <a:pPr>
              <a:defRPr/>
            </a:pPr>
            <a:endParaRPr lang="en-US" dirty="0">
              <a:ea typeface="ＭＳ Ｐゴシック" charset="0"/>
            </a:endParaRPr>
          </a:p>
        </p:txBody>
      </p:sp>
      <p:sp>
        <p:nvSpPr>
          <p:cNvPr id="4" name="Slide Number Placeholder 3">
            <a:extLst>
              <a:ext uri="{FF2B5EF4-FFF2-40B4-BE49-F238E27FC236}">
                <a16:creationId xmlns:a16="http://schemas.microsoft.com/office/drawing/2014/main" id="{E9181D96-18A5-4D17-BBB6-C8CF8078AB29}"/>
              </a:ext>
            </a:extLst>
          </p:cNvPr>
          <p:cNvSpPr>
            <a:spLocks noGrp="1"/>
          </p:cNvSpPr>
          <p:nvPr>
            <p:ph type="sldNum" sz="quarter" idx="5"/>
          </p:nvPr>
        </p:nvSpPr>
        <p:spPr>
          <a:noFill/>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94695BA6-16E6-4E17-88C5-3BCD37A91B48}" type="slidenum">
              <a:rPr lang="en-US" altLang="en-US" sz="1200"/>
              <a:pPr eaLnBrk="1" hangingPunct="1"/>
              <a:t>10</a:t>
            </a:fld>
            <a:endParaRPr lang="en-US"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36C832-E566-4D00-8BF8-D68677BBD515}"/>
              </a:ext>
            </a:extLst>
          </p:cNvPr>
          <p:cNvSpPr>
            <a:spLocks noGrp="1" noRot="1" noChangeAspect="1"/>
          </p:cNvSpPr>
          <p:nvPr>
            <p:ph type="sldImg"/>
          </p:nvPr>
        </p:nvSpPr>
        <p:spPr/>
      </p:sp>
      <p:sp>
        <p:nvSpPr>
          <p:cNvPr id="65538" name="Notes Placeholder 2">
            <a:extLst>
              <a:ext uri="{FF2B5EF4-FFF2-40B4-BE49-F238E27FC236}">
                <a16:creationId xmlns:a16="http://schemas.microsoft.com/office/drawing/2014/main" id="{339522CC-CC54-445F-9571-36B6CA4D87D2}"/>
              </a:ext>
            </a:extLst>
          </p:cNvPr>
          <p:cNvSpPr>
            <a:spLocks noGrp="1"/>
          </p:cNvSpPr>
          <p:nvPr>
            <p:ph type="body" idx="1"/>
          </p:nvPr>
        </p:nvSpPr>
        <p:spPr/>
        <p:txBody>
          <a:bodyPr/>
          <a:lstStyle/>
          <a:p>
            <a:r>
              <a:rPr lang="en-US" altLang="en-US">
                <a:latin typeface="Arial" panose="020B0604020202020204" pitchFamily="34" charset="0"/>
              </a:rPr>
              <a:t>- You can adjust the clamping force of the chuck b</a:t>
            </a:r>
          </a:p>
        </p:txBody>
      </p:sp>
      <p:sp>
        <p:nvSpPr>
          <p:cNvPr id="4" name="Slide Number Placeholder 3">
            <a:extLst>
              <a:ext uri="{FF2B5EF4-FFF2-40B4-BE49-F238E27FC236}">
                <a16:creationId xmlns:a16="http://schemas.microsoft.com/office/drawing/2014/main" id="{0D022F3D-24EA-4742-BF03-BBD814087557}"/>
              </a:ext>
            </a:extLst>
          </p:cNvPr>
          <p:cNvSpPr>
            <a:spLocks noGrp="1"/>
          </p:cNvSpPr>
          <p:nvPr>
            <p:ph type="sldNum" sz="quarter" idx="5"/>
          </p:nvPr>
        </p:nvSpPr>
        <p:spPr>
          <a:noFill/>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AA50F6F2-A97F-42AE-AE54-6A608B9CD71B}" type="slidenum">
              <a:rPr lang="en-US" altLang="en-US" sz="1200"/>
              <a:pPr eaLnBrk="1" hangingPunct="1"/>
              <a:t>11</a:t>
            </a:fld>
            <a:endParaRPr lang="en-US" alt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3CD29ADB-D6FB-45DC-B8F9-5CF022A7F621}"/>
              </a:ext>
            </a:extLst>
          </p:cNvPr>
          <p:cNvSpPr>
            <a:spLocks noGrp="1" noChangeArrowheads="1"/>
          </p:cNvSpPr>
          <p:nvPr>
            <p:ph type="sldNum" sz="quarter" idx="5"/>
          </p:nvPr>
        </p:nvSpPr>
        <p:spPr>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D2D372E3-42B6-471E-BC0A-009352F41159}" type="slidenum">
              <a:rPr lang="en-US" altLang="en-US" sz="1200"/>
              <a:pPr eaLnBrk="1" hangingPunct="1"/>
              <a:t>14</a:t>
            </a:fld>
            <a:endParaRPr lang="en-US" altLang="en-US" sz="1200"/>
          </a:p>
        </p:txBody>
      </p:sp>
      <p:sp>
        <p:nvSpPr>
          <p:cNvPr id="33795" name="Rectangle 2">
            <a:extLst>
              <a:ext uri="{FF2B5EF4-FFF2-40B4-BE49-F238E27FC236}">
                <a16:creationId xmlns:a16="http://schemas.microsoft.com/office/drawing/2014/main" id="{EBAE7B78-99D1-4ECA-95EE-B99E4CC16E36}"/>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18BA26BD-7E55-42F3-B403-79410C7345E7}"/>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ea typeface="ＭＳ Ｐゴシック" charset="0"/>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CF59A673-35AB-4E43-BB9A-608A178D25A7}"/>
              </a:ext>
            </a:extLst>
          </p:cNvPr>
          <p:cNvSpPr>
            <a:spLocks noGrp="1" noChangeArrowheads="1"/>
          </p:cNvSpPr>
          <p:nvPr>
            <p:ph type="sldNum" sz="quarter" idx="5"/>
          </p:nvPr>
        </p:nvSpPr>
        <p:spPr>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BB468018-C17B-4D7D-8DB8-862B9367CD6D}" type="slidenum">
              <a:rPr lang="en-US" altLang="en-US" sz="1200"/>
              <a:pPr eaLnBrk="1" hangingPunct="1"/>
              <a:t>15</a:t>
            </a:fld>
            <a:endParaRPr lang="en-US" altLang="en-US" sz="1200"/>
          </a:p>
        </p:txBody>
      </p:sp>
      <p:sp>
        <p:nvSpPr>
          <p:cNvPr id="35843" name="Rectangle 2">
            <a:extLst>
              <a:ext uri="{FF2B5EF4-FFF2-40B4-BE49-F238E27FC236}">
                <a16:creationId xmlns:a16="http://schemas.microsoft.com/office/drawing/2014/main" id="{19315D57-16B5-4D9C-8E4C-F5FEE3449C94}"/>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40170205-8C72-4DE3-9206-91E29A84025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ea typeface="ＭＳ Ｐゴシック" charset="0"/>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B1DD2753-843C-48EA-9990-F1DF4B0F68D5}"/>
              </a:ext>
            </a:extLst>
          </p:cNvPr>
          <p:cNvSpPr/>
          <p:nvPr/>
        </p:nvSpPr>
        <p:spPr>
          <a:xfrm>
            <a:off x="0" y="5292725"/>
            <a:ext cx="12188825"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chemeClr val="accent1"/>
              </a:gs>
              <a:gs pos="14000">
                <a:schemeClr val="accent1">
                  <a:lumMod val="60000"/>
                  <a:lumOff val="40000"/>
                </a:schemeClr>
              </a:gs>
              <a:gs pos="8300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b="1"/>
          </a:p>
        </p:txBody>
      </p:sp>
      <p:sp>
        <p:nvSpPr>
          <p:cNvPr id="5" name="Freeform 9">
            <a:extLst>
              <a:ext uri="{FF2B5EF4-FFF2-40B4-BE49-F238E27FC236}">
                <a16:creationId xmlns:a16="http://schemas.microsoft.com/office/drawing/2014/main" id="{9915A822-C758-4C8F-9F6F-335EAA4A4E3F}"/>
              </a:ext>
            </a:extLst>
          </p:cNvPr>
          <p:cNvSpPr/>
          <p:nvPr/>
        </p:nvSpPr>
        <p:spPr>
          <a:xfrm>
            <a:off x="-101" y="5293518"/>
            <a:ext cx="12188949"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chemeClr val="accent1">
                  <a:alpha val="0"/>
                </a:schemeClr>
              </a:gs>
              <a:gs pos="57000">
                <a:schemeClr val="accent1">
                  <a:lumMod val="40000"/>
                  <a:lumOff val="60000"/>
                </a:schemeClr>
              </a:gs>
              <a:gs pos="100000">
                <a:schemeClr val="accent1">
                  <a:alpha val="0"/>
                </a:scheme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b="1"/>
          </a:p>
        </p:txBody>
      </p:sp>
      <p:sp>
        <p:nvSpPr>
          <p:cNvPr id="6" name="Freeform 10">
            <a:extLst>
              <a:ext uri="{FF2B5EF4-FFF2-40B4-BE49-F238E27FC236}">
                <a16:creationId xmlns:a16="http://schemas.microsoft.com/office/drawing/2014/main" id="{CDA98ED3-2D09-4A0D-A02C-2AD9740C219B}"/>
              </a:ext>
            </a:extLst>
          </p:cNvPr>
          <p:cNvSpPr/>
          <p:nvPr/>
        </p:nvSpPr>
        <p:spPr>
          <a:xfrm>
            <a:off x="0" y="5546725"/>
            <a:ext cx="12193588" cy="1312863"/>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3">
                  <a:lumMod val="40000"/>
                  <a:lumOff val="60000"/>
                </a:schemeClr>
              </a:gs>
              <a:gs pos="50000">
                <a:schemeClr val="accent3"/>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b="1"/>
          </a:p>
        </p:txBody>
      </p:sp>
      <p:sp>
        <p:nvSpPr>
          <p:cNvPr id="7" name="Rectangle 6">
            <a:extLst>
              <a:ext uri="{FF2B5EF4-FFF2-40B4-BE49-F238E27FC236}">
                <a16:creationId xmlns:a16="http://schemas.microsoft.com/office/drawing/2014/main" id="{D0069825-56E4-4B0D-A4F9-D625CDE560A3}"/>
              </a:ext>
            </a:extLst>
          </p:cNvPr>
          <p:cNvSpPr/>
          <p:nvPr/>
        </p:nvSpPr>
        <p:spPr>
          <a:xfrm>
            <a:off x="0" y="5262563"/>
            <a:ext cx="12188825" cy="7461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p>
        </p:txBody>
      </p:sp>
      <p:sp>
        <p:nvSpPr>
          <p:cNvPr id="8" name="Freeform 12">
            <a:extLst>
              <a:ext uri="{FF2B5EF4-FFF2-40B4-BE49-F238E27FC236}">
                <a16:creationId xmlns:a16="http://schemas.microsoft.com/office/drawing/2014/main" id="{06DBFF53-2F04-4D2E-848C-AC07E6FCAF84}"/>
              </a:ext>
            </a:extLst>
          </p:cNvPr>
          <p:cNvSpPr/>
          <p:nvPr/>
        </p:nvSpPr>
        <p:spPr>
          <a:xfrm>
            <a:off x="0" y="5502275"/>
            <a:ext cx="12188825" cy="1271588"/>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p>
        </p:txBody>
      </p:sp>
      <p:sp>
        <p:nvSpPr>
          <p:cNvPr id="2" name="Title 1"/>
          <p:cNvSpPr>
            <a:spLocks noGrp="1"/>
          </p:cNvSpPr>
          <p:nvPr>
            <p:ph type="ctrTitle"/>
          </p:nvPr>
        </p:nvSpPr>
        <p:spPr>
          <a:xfrm>
            <a:off x="6094412" y="1676400"/>
            <a:ext cx="5180251" cy="1524000"/>
          </a:xfrm>
        </p:spPr>
        <p:txBody>
          <a:bodyPr anchor="b" anchorCtr="0"/>
          <a:lstStyle>
            <a:lvl1pPr algn="l">
              <a:defRPr/>
            </a:lvl1pPr>
          </a:lstStyle>
          <a:p>
            <a:r>
              <a:rPr lang="en-US"/>
              <a:t>Click to edit Master title style</a:t>
            </a:r>
            <a:endParaRPr lang="en-US" dirty="0"/>
          </a:p>
        </p:txBody>
      </p:sp>
      <p:sp>
        <p:nvSpPr>
          <p:cNvPr id="3" name="Subtitle 2"/>
          <p:cNvSpPr>
            <a:spLocks noGrp="1"/>
          </p:cNvSpPr>
          <p:nvPr>
            <p:ph type="subTitle" idx="1"/>
          </p:nvPr>
        </p:nvSpPr>
        <p:spPr>
          <a:xfrm>
            <a:off x="6094412" y="3203576"/>
            <a:ext cx="5180251" cy="1825625"/>
          </a:xfrm>
        </p:spPr>
        <p:txBody>
          <a:bodyPr>
            <a:normAutofit/>
          </a:bodyPr>
          <a:lstStyle>
            <a:lvl1pPr marL="0" indent="0" algn="l">
              <a:buNone/>
              <a:defRPr sz="200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9" name="Date Placeholder 3">
            <a:extLst>
              <a:ext uri="{FF2B5EF4-FFF2-40B4-BE49-F238E27FC236}">
                <a16:creationId xmlns:a16="http://schemas.microsoft.com/office/drawing/2014/main" id="{CCDBFC88-F1F7-44CC-99C0-82F5DB2A2EEB}"/>
              </a:ext>
            </a:extLst>
          </p:cNvPr>
          <p:cNvSpPr>
            <a:spLocks noGrp="1"/>
          </p:cNvSpPr>
          <p:nvPr>
            <p:ph type="dt" sz="half" idx="10"/>
          </p:nvPr>
        </p:nvSpPr>
        <p:spPr/>
        <p:txBody>
          <a:bodyPr/>
          <a:lstStyle>
            <a:lvl1pPr>
              <a:defRPr/>
            </a:lvl1pPr>
          </a:lstStyle>
          <a:p>
            <a:pPr>
              <a:defRPr/>
            </a:pPr>
            <a:endParaRPr/>
          </a:p>
        </p:txBody>
      </p:sp>
      <p:sp>
        <p:nvSpPr>
          <p:cNvPr id="10" name="Footer Placeholder 4">
            <a:extLst>
              <a:ext uri="{FF2B5EF4-FFF2-40B4-BE49-F238E27FC236}">
                <a16:creationId xmlns:a16="http://schemas.microsoft.com/office/drawing/2014/main" id="{A5737A6E-03EF-4758-B752-4E4BF3B040F0}"/>
              </a:ext>
            </a:extLst>
          </p:cNvPr>
          <p:cNvSpPr>
            <a:spLocks noGrp="1"/>
          </p:cNvSpPr>
          <p:nvPr>
            <p:ph type="ftr" sz="quarter" idx="11"/>
          </p:nvPr>
        </p:nvSpPr>
        <p:spPr/>
        <p:txBody>
          <a:bodyPr/>
          <a:lstStyle>
            <a:lvl1pPr>
              <a:defRPr/>
            </a:lvl1pPr>
          </a:lstStyle>
          <a:p>
            <a:pPr>
              <a:defRPr/>
            </a:pPr>
            <a:endParaRPr lang="en-US"/>
          </a:p>
        </p:txBody>
      </p:sp>
      <p:sp>
        <p:nvSpPr>
          <p:cNvPr id="11" name="Slide Number Placeholder 5">
            <a:extLst>
              <a:ext uri="{FF2B5EF4-FFF2-40B4-BE49-F238E27FC236}">
                <a16:creationId xmlns:a16="http://schemas.microsoft.com/office/drawing/2014/main" id="{EBFD6E10-D960-45C7-B7C7-8E9E7D7716B6}"/>
              </a:ext>
            </a:extLst>
          </p:cNvPr>
          <p:cNvSpPr>
            <a:spLocks noGrp="1"/>
          </p:cNvSpPr>
          <p:nvPr>
            <p:ph type="sldNum" sz="quarter" idx="12"/>
          </p:nvPr>
        </p:nvSpPr>
        <p:spPr/>
        <p:txBody>
          <a:bodyPr>
            <a:normAutofit/>
          </a:bodyPr>
          <a:lstStyle>
            <a:lvl1pPr>
              <a:defRPr/>
            </a:lvl1pPr>
          </a:lstStyle>
          <a:p>
            <a:fld id="{FD09B3F2-F85B-4B61-A6F1-14E1072F6539}" type="slidenum">
              <a:rPr lang="en-US" altLang="en-US"/>
              <a:pPr/>
              <a:t>‹#›</a:t>
            </a:fld>
            <a:endParaRPr lang="en-US" altLang="en-US"/>
          </a:p>
        </p:txBody>
      </p:sp>
    </p:spTree>
    <p:extLst>
      <p:ext uri="{BB962C8B-B14F-4D97-AF65-F5344CB8AC3E}">
        <p14:creationId xmlns:p14="http://schemas.microsoft.com/office/powerpoint/2010/main" val="687561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E90D6E26-8B4D-4F96-9197-976A5A2360BB}"/>
              </a:ext>
            </a:extLst>
          </p:cNvPr>
          <p:cNvSpPr/>
          <p:nvPr/>
        </p:nvSpPr>
        <p:spPr>
          <a:xfrm>
            <a:off x="0" y="5457825"/>
            <a:ext cx="9648825"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p>
        </p:txBody>
      </p:sp>
      <p:sp>
        <p:nvSpPr>
          <p:cNvPr id="5" name="Freeform 9">
            <a:extLst>
              <a:ext uri="{FF2B5EF4-FFF2-40B4-BE49-F238E27FC236}">
                <a16:creationId xmlns:a16="http://schemas.microsoft.com/office/drawing/2014/main" id="{8F3F680B-E5ED-4CC5-9058-BA8D3E9C6D4A}"/>
              </a:ext>
            </a:extLst>
          </p:cNvPr>
          <p:cNvSpPr/>
          <p:nvPr/>
        </p:nvSpPr>
        <p:spPr>
          <a:xfrm>
            <a:off x="2409825" y="6148388"/>
            <a:ext cx="9780588" cy="711200"/>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p>
        </p:txBody>
      </p:sp>
      <p:sp>
        <p:nvSpPr>
          <p:cNvPr id="6" name="Freeform 10">
            <a:extLst>
              <a:ext uri="{FF2B5EF4-FFF2-40B4-BE49-F238E27FC236}">
                <a16:creationId xmlns:a16="http://schemas.microsoft.com/office/drawing/2014/main" id="{B38F10A8-47C2-45BD-8577-449CBDA02885}"/>
              </a:ext>
            </a:extLst>
          </p:cNvPr>
          <p:cNvSpPr/>
          <p:nvPr/>
        </p:nvSpPr>
        <p:spPr>
          <a:xfrm>
            <a:off x="0" y="5411788"/>
            <a:ext cx="10137775" cy="928687"/>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p>
        </p:txBody>
      </p:sp>
      <p:sp>
        <p:nvSpPr>
          <p:cNvPr id="7" name="Freeform 11">
            <a:extLst>
              <a:ext uri="{FF2B5EF4-FFF2-40B4-BE49-F238E27FC236}">
                <a16:creationId xmlns:a16="http://schemas.microsoft.com/office/drawing/2014/main" id="{C1FE6AB5-FD45-4ECF-B88F-D3A7DBED04BC}"/>
              </a:ext>
            </a:extLst>
          </p:cNvPr>
          <p:cNvSpPr/>
          <p:nvPr/>
        </p:nvSpPr>
        <p:spPr>
          <a:xfrm>
            <a:off x="2241550" y="6116638"/>
            <a:ext cx="9948863" cy="741362"/>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p>
        </p:txBody>
      </p:sp>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AA0765D8-8455-429C-B8AA-1430BCFDDFF0}"/>
              </a:ext>
            </a:extLst>
          </p:cNvPr>
          <p:cNvSpPr>
            <a:spLocks noGrp="1"/>
          </p:cNvSpPr>
          <p:nvPr>
            <p:ph type="dt" sz="half" idx="10"/>
          </p:nvPr>
        </p:nvSpPr>
        <p:spPr/>
        <p:txBody>
          <a:bodyPr/>
          <a:lstStyle>
            <a:lvl1pPr>
              <a:defRPr/>
            </a:lvl1pPr>
          </a:lstStyle>
          <a:p>
            <a:pPr>
              <a:defRPr/>
            </a:pPr>
            <a:endParaRPr/>
          </a:p>
        </p:txBody>
      </p:sp>
      <p:sp>
        <p:nvSpPr>
          <p:cNvPr id="9" name="Footer Placeholder 4">
            <a:extLst>
              <a:ext uri="{FF2B5EF4-FFF2-40B4-BE49-F238E27FC236}">
                <a16:creationId xmlns:a16="http://schemas.microsoft.com/office/drawing/2014/main" id="{E20E7B07-64F9-4650-AAD6-220EC3C816D1}"/>
              </a:ext>
            </a:extLst>
          </p:cNvPr>
          <p:cNvSpPr>
            <a:spLocks noGrp="1"/>
          </p:cNvSpPr>
          <p:nvPr>
            <p:ph type="ftr" sz="quarter" idx="11"/>
          </p:nvPr>
        </p:nvSpPr>
        <p:spPr/>
        <p:txBody>
          <a:bodyPr/>
          <a:lstStyle>
            <a:lvl1pPr>
              <a:defRPr/>
            </a:lvl1pPr>
          </a:lstStyle>
          <a:p>
            <a:pPr>
              <a:defRPr/>
            </a:pPr>
            <a:endParaRPr lang="en-US"/>
          </a:p>
        </p:txBody>
      </p:sp>
      <p:sp>
        <p:nvSpPr>
          <p:cNvPr id="10" name="Slide Number Placeholder 5">
            <a:extLst>
              <a:ext uri="{FF2B5EF4-FFF2-40B4-BE49-F238E27FC236}">
                <a16:creationId xmlns:a16="http://schemas.microsoft.com/office/drawing/2014/main" id="{1DCC8975-4C38-46CD-89F3-6007B576FF84}"/>
              </a:ext>
            </a:extLst>
          </p:cNvPr>
          <p:cNvSpPr>
            <a:spLocks noGrp="1"/>
          </p:cNvSpPr>
          <p:nvPr>
            <p:ph type="sldNum" sz="quarter" idx="12"/>
          </p:nvPr>
        </p:nvSpPr>
        <p:spPr/>
        <p:txBody>
          <a:bodyPr/>
          <a:lstStyle>
            <a:lvl1pPr>
              <a:defRPr/>
            </a:lvl1pPr>
          </a:lstStyle>
          <a:p>
            <a:fld id="{3188ADD3-3D15-4C3F-A7FF-02CEA8E01CC7}" type="slidenum">
              <a:rPr lang="en-US" altLang="en-US"/>
              <a:pPr/>
              <a:t>‹#›</a:t>
            </a:fld>
            <a:endParaRPr lang="en-US" altLang="en-US"/>
          </a:p>
        </p:txBody>
      </p:sp>
    </p:spTree>
    <p:extLst>
      <p:ext uri="{BB962C8B-B14F-4D97-AF65-F5344CB8AC3E}">
        <p14:creationId xmlns:p14="http://schemas.microsoft.com/office/powerpoint/2010/main" val="3842318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95DA7D2D-5316-4F1D-ACCD-0667654F476F}"/>
              </a:ext>
            </a:extLst>
          </p:cNvPr>
          <p:cNvSpPr/>
          <p:nvPr/>
        </p:nvSpPr>
        <p:spPr>
          <a:xfrm>
            <a:off x="0" y="5457825"/>
            <a:ext cx="9648825"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p>
        </p:txBody>
      </p:sp>
      <p:sp>
        <p:nvSpPr>
          <p:cNvPr id="5" name="Freeform 9">
            <a:extLst>
              <a:ext uri="{FF2B5EF4-FFF2-40B4-BE49-F238E27FC236}">
                <a16:creationId xmlns:a16="http://schemas.microsoft.com/office/drawing/2014/main" id="{8BD453DE-F733-4878-823E-ECE8B8668224}"/>
              </a:ext>
            </a:extLst>
          </p:cNvPr>
          <p:cNvSpPr/>
          <p:nvPr/>
        </p:nvSpPr>
        <p:spPr>
          <a:xfrm>
            <a:off x="2409825" y="6148388"/>
            <a:ext cx="9780588" cy="711200"/>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p>
        </p:txBody>
      </p:sp>
      <p:sp>
        <p:nvSpPr>
          <p:cNvPr id="6" name="Freeform 10">
            <a:extLst>
              <a:ext uri="{FF2B5EF4-FFF2-40B4-BE49-F238E27FC236}">
                <a16:creationId xmlns:a16="http://schemas.microsoft.com/office/drawing/2014/main" id="{D4147328-BD2E-4C98-B5CE-A1466FEFDBF3}"/>
              </a:ext>
            </a:extLst>
          </p:cNvPr>
          <p:cNvSpPr/>
          <p:nvPr/>
        </p:nvSpPr>
        <p:spPr>
          <a:xfrm>
            <a:off x="0" y="5411788"/>
            <a:ext cx="10137775" cy="928687"/>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p>
        </p:txBody>
      </p:sp>
      <p:sp>
        <p:nvSpPr>
          <p:cNvPr id="7" name="Freeform 11">
            <a:extLst>
              <a:ext uri="{FF2B5EF4-FFF2-40B4-BE49-F238E27FC236}">
                <a16:creationId xmlns:a16="http://schemas.microsoft.com/office/drawing/2014/main" id="{3942F2CE-54EC-4615-A889-F0AEF0B78B7D}"/>
              </a:ext>
            </a:extLst>
          </p:cNvPr>
          <p:cNvSpPr/>
          <p:nvPr/>
        </p:nvSpPr>
        <p:spPr>
          <a:xfrm>
            <a:off x="2241550" y="6116638"/>
            <a:ext cx="9948863" cy="741362"/>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p>
        </p:txBody>
      </p:sp>
      <p:sp>
        <p:nvSpPr>
          <p:cNvPr id="2" name="Vertical Title 1"/>
          <p:cNvSpPr>
            <a:spLocks noGrp="1"/>
          </p:cNvSpPr>
          <p:nvPr>
            <p:ph type="title" orient="vert"/>
          </p:nvPr>
        </p:nvSpPr>
        <p:spPr>
          <a:xfrm>
            <a:off x="8836898" y="274641"/>
            <a:ext cx="2742486"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441" y="274641"/>
            <a:ext cx="802431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65E83876-D503-4413-ABED-75872CB52A86}"/>
              </a:ext>
            </a:extLst>
          </p:cNvPr>
          <p:cNvSpPr>
            <a:spLocks noGrp="1"/>
          </p:cNvSpPr>
          <p:nvPr>
            <p:ph type="dt" sz="half" idx="10"/>
          </p:nvPr>
        </p:nvSpPr>
        <p:spPr/>
        <p:txBody>
          <a:bodyPr/>
          <a:lstStyle>
            <a:lvl1pPr>
              <a:defRPr/>
            </a:lvl1pPr>
          </a:lstStyle>
          <a:p>
            <a:pPr>
              <a:defRPr/>
            </a:pPr>
            <a:endParaRPr/>
          </a:p>
        </p:txBody>
      </p:sp>
      <p:sp>
        <p:nvSpPr>
          <p:cNvPr id="9" name="Footer Placeholder 4">
            <a:extLst>
              <a:ext uri="{FF2B5EF4-FFF2-40B4-BE49-F238E27FC236}">
                <a16:creationId xmlns:a16="http://schemas.microsoft.com/office/drawing/2014/main" id="{41036B6D-5E31-4A63-A8E7-B83B82A7F9E7}"/>
              </a:ext>
            </a:extLst>
          </p:cNvPr>
          <p:cNvSpPr>
            <a:spLocks noGrp="1"/>
          </p:cNvSpPr>
          <p:nvPr>
            <p:ph type="ftr" sz="quarter" idx="11"/>
          </p:nvPr>
        </p:nvSpPr>
        <p:spPr/>
        <p:txBody>
          <a:bodyPr/>
          <a:lstStyle>
            <a:lvl1pPr>
              <a:defRPr/>
            </a:lvl1pPr>
          </a:lstStyle>
          <a:p>
            <a:pPr>
              <a:defRPr/>
            </a:pPr>
            <a:endParaRPr lang="en-US"/>
          </a:p>
        </p:txBody>
      </p:sp>
      <p:sp>
        <p:nvSpPr>
          <p:cNvPr id="10" name="Slide Number Placeholder 5">
            <a:extLst>
              <a:ext uri="{FF2B5EF4-FFF2-40B4-BE49-F238E27FC236}">
                <a16:creationId xmlns:a16="http://schemas.microsoft.com/office/drawing/2014/main" id="{51FEFCCE-2CA3-410F-BED2-E4E4A519E6B4}"/>
              </a:ext>
            </a:extLst>
          </p:cNvPr>
          <p:cNvSpPr>
            <a:spLocks noGrp="1"/>
          </p:cNvSpPr>
          <p:nvPr>
            <p:ph type="sldNum" sz="quarter" idx="12"/>
          </p:nvPr>
        </p:nvSpPr>
        <p:spPr/>
        <p:txBody>
          <a:bodyPr/>
          <a:lstStyle>
            <a:lvl1pPr>
              <a:defRPr/>
            </a:lvl1pPr>
          </a:lstStyle>
          <a:p>
            <a:fld id="{CBA9EC6A-CF5D-4116-A358-A71D941D1B99}" type="slidenum">
              <a:rPr lang="en-US" altLang="en-US"/>
              <a:pPr/>
              <a:t>‹#›</a:t>
            </a:fld>
            <a:endParaRPr lang="en-US" altLang="en-US"/>
          </a:p>
        </p:txBody>
      </p:sp>
    </p:spTree>
    <p:extLst>
      <p:ext uri="{BB962C8B-B14F-4D97-AF65-F5344CB8AC3E}">
        <p14:creationId xmlns:p14="http://schemas.microsoft.com/office/powerpoint/2010/main" val="1238261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B57EF3E3-D4FA-4DDB-95D8-AFF8E9FCCA6B}"/>
              </a:ext>
            </a:extLst>
          </p:cNvPr>
          <p:cNvSpPr/>
          <p:nvPr/>
        </p:nvSpPr>
        <p:spPr>
          <a:xfrm>
            <a:off x="0" y="5457825"/>
            <a:ext cx="9648825"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p>
        </p:txBody>
      </p:sp>
      <p:sp>
        <p:nvSpPr>
          <p:cNvPr id="5" name="Freeform 9">
            <a:extLst>
              <a:ext uri="{FF2B5EF4-FFF2-40B4-BE49-F238E27FC236}">
                <a16:creationId xmlns:a16="http://schemas.microsoft.com/office/drawing/2014/main" id="{C890B4F8-DE98-4C34-BFA1-92A1AD437C05}"/>
              </a:ext>
            </a:extLst>
          </p:cNvPr>
          <p:cNvSpPr/>
          <p:nvPr/>
        </p:nvSpPr>
        <p:spPr>
          <a:xfrm>
            <a:off x="2409825" y="6148388"/>
            <a:ext cx="9780588" cy="711200"/>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p>
        </p:txBody>
      </p:sp>
      <p:sp>
        <p:nvSpPr>
          <p:cNvPr id="6" name="Freeform 10">
            <a:extLst>
              <a:ext uri="{FF2B5EF4-FFF2-40B4-BE49-F238E27FC236}">
                <a16:creationId xmlns:a16="http://schemas.microsoft.com/office/drawing/2014/main" id="{B01CF232-491F-4721-AB2E-49FE39EDAD33}"/>
              </a:ext>
            </a:extLst>
          </p:cNvPr>
          <p:cNvSpPr/>
          <p:nvPr/>
        </p:nvSpPr>
        <p:spPr>
          <a:xfrm>
            <a:off x="0" y="5411788"/>
            <a:ext cx="10137775" cy="928687"/>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p>
        </p:txBody>
      </p:sp>
      <p:sp>
        <p:nvSpPr>
          <p:cNvPr id="7" name="Freeform 11">
            <a:extLst>
              <a:ext uri="{FF2B5EF4-FFF2-40B4-BE49-F238E27FC236}">
                <a16:creationId xmlns:a16="http://schemas.microsoft.com/office/drawing/2014/main" id="{CFF3BFCA-73D6-43B7-BA56-EB4D3675BDAE}"/>
              </a:ext>
            </a:extLst>
          </p:cNvPr>
          <p:cNvSpPr/>
          <p:nvPr/>
        </p:nvSpPr>
        <p:spPr>
          <a:xfrm>
            <a:off x="2241550" y="6116638"/>
            <a:ext cx="9948863" cy="741362"/>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162" y="1600201"/>
            <a:ext cx="10360501" cy="3733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BE5C5445-5A64-4F26-93B2-D174701F5D29}"/>
              </a:ext>
            </a:extLst>
          </p:cNvPr>
          <p:cNvSpPr>
            <a:spLocks noGrp="1"/>
          </p:cNvSpPr>
          <p:nvPr>
            <p:ph type="dt" sz="half" idx="10"/>
          </p:nvPr>
        </p:nvSpPr>
        <p:spPr/>
        <p:txBody>
          <a:bodyPr/>
          <a:lstStyle>
            <a:lvl1pPr>
              <a:defRPr/>
            </a:lvl1pPr>
          </a:lstStyle>
          <a:p>
            <a:pPr>
              <a:defRPr/>
            </a:pPr>
            <a:endParaRPr/>
          </a:p>
        </p:txBody>
      </p:sp>
      <p:sp>
        <p:nvSpPr>
          <p:cNvPr id="9" name="Footer Placeholder 4">
            <a:extLst>
              <a:ext uri="{FF2B5EF4-FFF2-40B4-BE49-F238E27FC236}">
                <a16:creationId xmlns:a16="http://schemas.microsoft.com/office/drawing/2014/main" id="{C07859DB-9955-4C0D-B452-BB6B52B906BB}"/>
              </a:ext>
            </a:extLst>
          </p:cNvPr>
          <p:cNvSpPr>
            <a:spLocks noGrp="1"/>
          </p:cNvSpPr>
          <p:nvPr>
            <p:ph type="ftr" sz="quarter" idx="11"/>
          </p:nvPr>
        </p:nvSpPr>
        <p:spPr/>
        <p:txBody>
          <a:bodyPr/>
          <a:lstStyle>
            <a:lvl1pPr>
              <a:defRPr/>
            </a:lvl1pPr>
          </a:lstStyle>
          <a:p>
            <a:pPr>
              <a:defRPr/>
            </a:pPr>
            <a:endParaRPr lang="en-US"/>
          </a:p>
        </p:txBody>
      </p:sp>
      <p:sp>
        <p:nvSpPr>
          <p:cNvPr id="10" name="Slide Number Placeholder 5">
            <a:extLst>
              <a:ext uri="{FF2B5EF4-FFF2-40B4-BE49-F238E27FC236}">
                <a16:creationId xmlns:a16="http://schemas.microsoft.com/office/drawing/2014/main" id="{EFE852E8-F41F-48F9-BDB6-22FEC5CE70F9}"/>
              </a:ext>
            </a:extLst>
          </p:cNvPr>
          <p:cNvSpPr>
            <a:spLocks noGrp="1"/>
          </p:cNvSpPr>
          <p:nvPr>
            <p:ph type="sldNum" sz="quarter" idx="12"/>
          </p:nvPr>
        </p:nvSpPr>
        <p:spPr/>
        <p:txBody>
          <a:bodyPr/>
          <a:lstStyle>
            <a:lvl1pPr>
              <a:defRPr/>
            </a:lvl1pPr>
          </a:lstStyle>
          <a:p>
            <a:fld id="{EA2DA136-7C7E-41FF-9383-C9554843A58A}" type="slidenum">
              <a:rPr lang="en-US" altLang="en-US"/>
              <a:pPr/>
              <a:t>‹#›</a:t>
            </a:fld>
            <a:endParaRPr lang="en-US" altLang="en-US"/>
          </a:p>
        </p:txBody>
      </p:sp>
    </p:spTree>
    <p:extLst>
      <p:ext uri="{BB962C8B-B14F-4D97-AF65-F5344CB8AC3E}">
        <p14:creationId xmlns:p14="http://schemas.microsoft.com/office/powerpoint/2010/main" val="2771322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DC457061-0F3C-419D-AE40-167D76454414}"/>
              </a:ext>
            </a:extLst>
          </p:cNvPr>
          <p:cNvSpPr/>
          <p:nvPr/>
        </p:nvSpPr>
        <p:spPr>
          <a:xfrm>
            <a:off x="0" y="5546725"/>
            <a:ext cx="12193588" cy="1312863"/>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1">
                  <a:lumMod val="40000"/>
                  <a:lumOff val="60000"/>
                </a:schemeClr>
              </a:gs>
              <a:gs pos="50000">
                <a:schemeClr val="accent1"/>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5" name="Freeform 9">
            <a:extLst>
              <a:ext uri="{FF2B5EF4-FFF2-40B4-BE49-F238E27FC236}">
                <a16:creationId xmlns:a16="http://schemas.microsoft.com/office/drawing/2014/main" id="{6D07E3A7-370E-4936-B638-FF031B9280F7}"/>
              </a:ext>
            </a:extLst>
          </p:cNvPr>
          <p:cNvSpPr/>
          <p:nvPr/>
        </p:nvSpPr>
        <p:spPr>
          <a:xfrm>
            <a:off x="0" y="5292725"/>
            <a:ext cx="12188825"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rgbClr val="000000"/>
              </a:gs>
              <a:gs pos="14000">
                <a:srgbClr val="333333"/>
              </a:gs>
              <a:gs pos="83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6" name="Freeform 10">
            <a:extLst>
              <a:ext uri="{FF2B5EF4-FFF2-40B4-BE49-F238E27FC236}">
                <a16:creationId xmlns:a16="http://schemas.microsoft.com/office/drawing/2014/main" id="{71081589-039C-4414-970C-6C91F616C27A}"/>
              </a:ext>
            </a:extLst>
          </p:cNvPr>
          <p:cNvSpPr/>
          <p:nvPr/>
        </p:nvSpPr>
        <p:spPr>
          <a:xfrm>
            <a:off x="-101" y="5293518"/>
            <a:ext cx="12188949"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rgbClr val="000000">
                  <a:alpha val="0"/>
                </a:srgbClr>
              </a:gs>
              <a:gs pos="57000">
                <a:srgbClr val="4D4D4D"/>
              </a:gs>
              <a:gs pos="100000">
                <a:srgbClr val="000000">
                  <a:alpha val="0"/>
                </a:srgb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Rectangle 6">
            <a:extLst>
              <a:ext uri="{FF2B5EF4-FFF2-40B4-BE49-F238E27FC236}">
                <a16:creationId xmlns:a16="http://schemas.microsoft.com/office/drawing/2014/main" id="{F8DAA3B1-8597-4816-A8B6-ED2FEFE317B9}"/>
              </a:ext>
            </a:extLst>
          </p:cNvPr>
          <p:cNvSpPr/>
          <p:nvPr/>
        </p:nvSpPr>
        <p:spPr>
          <a:xfrm>
            <a:off x="0" y="5262563"/>
            <a:ext cx="12188825" cy="7461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p>
        </p:txBody>
      </p:sp>
      <p:sp>
        <p:nvSpPr>
          <p:cNvPr id="8" name="Freeform 12">
            <a:extLst>
              <a:ext uri="{FF2B5EF4-FFF2-40B4-BE49-F238E27FC236}">
                <a16:creationId xmlns:a16="http://schemas.microsoft.com/office/drawing/2014/main" id="{713A16A6-FABC-4BFE-B9B0-5DA3A8B72F35}"/>
              </a:ext>
            </a:extLst>
          </p:cNvPr>
          <p:cNvSpPr/>
          <p:nvPr/>
        </p:nvSpPr>
        <p:spPr>
          <a:xfrm>
            <a:off x="0" y="5502275"/>
            <a:ext cx="12188825" cy="1271588"/>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p>
        </p:txBody>
      </p:sp>
      <p:sp>
        <p:nvSpPr>
          <p:cNvPr id="2" name="Title 1"/>
          <p:cNvSpPr>
            <a:spLocks noGrp="1"/>
          </p:cNvSpPr>
          <p:nvPr>
            <p:ph type="title"/>
          </p:nvPr>
        </p:nvSpPr>
        <p:spPr>
          <a:xfrm>
            <a:off x="962833" y="3633789"/>
            <a:ext cx="10360501" cy="1362074"/>
          </a:xfrm>
        </p:spPr>
        <p:txBody>
          <a:bodyPr anchor="t"/>
          <a:lstStyle>
            <a:lvl1pPr algn="l">
              <a:defRPr sz="4000" b="0" i="0" cap="all" baseline="0"/>
            </a:lvl1pPr>
          </a:lstStyle>
          <a:p>
            <a:r>
              <a:rPr lang="en-US"/>
              <a:t>Click to edit Master title style</a:t>
            </a:r>
            <a:endParaRPr lang="en-US" dirty="0"/>
          </a:p>
        </p:txBody>
      </p:sp>
      <p:sp>
        <p:nvSpPr>
          <p:cNvPr id="3" name="Text Placeholder 2"/>
          <p:cNvSpPr>
            <a:spLocks noGrp="1"/>
          </p:cNvSpPr>
          <p:nvPr>
            <p:ph type="body" idx="1"/>
          </p:nvPr>
        </p:nvSpPr>
        <p:spPr>
          <a:xfrm>
            <a:off x="962833" y="2133602"/>
            <a:ext cx="10360501" cy="1500187"/>
          </a:xfrm>
        </p:spPr>
        <p:txBody>
          <a:bodyPr anchor="b"/>
          <a:lstStyle>
            <a:lvl1pPr marL="0" indent="0">
              <a:buNone/>
              <a:defRPr sz="200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Date Placeholder 3">
            <a:extLst>
              <a:ext uri="{FF2B5EF4-FFF2-40B4-BE49-F238E27FC236}">
                <a16:creationId xmlns:a16="http://schemas.microsoft.com/office/drawing/2014/main" id="{8FE69D9C-36D1-42D7-9088-B3465BA6BFBB}"/>
              </a:ext>
            </a:extLst>
          </p:cNvPr>
          <p:cNvSpPr>
            <a:spLocks noGrp="1"/>
          </p:cNvSpPr>
          <p:nvPr>
            <p:ph type="dt" sz="half" idx="10"/>
          </p:nvPr>
        </p:nvSpPr>
        <p:spPr/>
        <p:txBody>
          <a:bodyPr/>
          <a:lstStyle>
            <a:lvl1pPr>
              <a:defRPr/>
            </a:lvl1pPr>
          </a:lstStyle>
          <a:p>
            <a:pPr>
              <a:defRPr/>
            </a:pPr>
            <a:endParaRPr/>
          </a:p>
        </p:txBody>
      </p:sp>
      <p:sp>
        <p:nvSpPr>
          <p:cNvPr id="10" name="Footer Placeholder 4">
            <a:extLst>
              <a:ext uri="{FF2B5EF4-FFF2-40B4-BE49-F238E27FC236}">
                <a16:creationId xmlns:a16="http://schemas.microsoft.com/office/drawing/2014/main" id="{DEAAFDC8-6630-48F1-9F32-20BD8991AF9E}"/>
              </a:ext>
            </a:extLst>
          </p:cNvPr>
          <p:cNvSpPr>
            <a:spLocks noGrp="1"/>
          </p:cNvSpPr>
          <p:nvPr>
            <p:ph type="ftr" sz="quarter" idx="11"/>
          </p:nvPr>
        </p:nvSpPr>
        <p:spPr/>
        <p:txBody>
          <a:bodyPr/>
          <a:lstStyle>
            <a:lvl1pPr>
              <a:defRPr/>
            </a:lvl1pPr>
          </a:lstStyle>
          <a:p>
            <a:pPr>
              <a:defRPr/>
            </a:pPr>
            <a:endParaRPr lang="en-US"/>
          </a:p>
        </p:txBody>
      </p:sp>
      <p:sp>
        <p:nvSpPr>
          <p:cNvPr id="11" name="Slide Number Placeholder 5">
            <a:extLst>
              <a:ext uri="{FF2B5EF4-FFF2-40B4-BE49-F238E27FC236}">
                <a16:creationId xmlns:a16="http://schemas.microsoft.com/office/drawing/2014/main" id="{9224B19A-882D-4896-9A66-B0FE3EBDA67C}"/>
              </a:ext>
            </a:extLst>
          </p:cNvPr>
          <p:cNvSpPr>
            <a:spLocks noGrp="1"/>
          </p:cNvSpPr>
          <p:nvPr>
            <p:ph type="sldNum" sz="quarter" idx="12"/>
          </p:nvPr>
        </p:nvSpPr>
        <p:spPr/>
        <p:txBody>
          <a:bodyPr/>
          <a:lstStyle>
            <a:lvl1pPr>
              <a:defRPr/>
            </a:lvl1pPr>
          </a:lstStyle>
          <a:p>
            <a:fld id="{BAB89A8C-501A-4AE9-85B4-AD3B5E2CC14C}" type="slidenum">
              <a:rPr lang="en-US" altLang="en-US"/>
              <a:pPr/>
              <a:t>‹#›</a:t>
            </a:fld>
            <a:endParaRPr lang="en-US" altLang="en-US"/>
          </a:p>
        </p:txBody>
      </p:sp>
    </p:spTree>
    <p:extLst>
      <p:ext uri="{BB962C8B-B14F-4D97-AF65-F5344CB8AC3E}">
        <p14:creationId xmlns:p14="http://schemas.microsoft.com/office/powerpoint/2010/main" val="3917166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5" name="Freeform 8">
            <a:extLst>
              <a:ext uri="{FF2B5EF4-FFF2-40B4-BE49-F238E27FC236}">
                <a16:creationId xmlns:a16="http://schemas.microsoft.com/office/drawing/2014/main" id="{D55084B1-C709-49A9-949D-BCECCE65F29F}"/>
              </a:ext>
            </a:extLst>
          </p:cNvPr>
          <p:cNvSpPr/>
          <p:nvPr/>
        </p:nvSpPr>
        <p:spPr>
          <a:xfrm>
            <a:off x="2409825" y="6148388"/>
            <a:ext cx="9780588" cy="711200"/>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p>
        </p:txBody>
      </p:sp>
      <p:sp>
        <p:nvSpPr>
          <p:cNvPr id="6" name="Freeform 9">
            <a:extLst>
              <a:ext uri="{FF2B5EF4-FFF2-40B4-BE49-F238E27FC236}">
                <a16:creationId xmlns:a16="http://schemas.microsoft.com/office/drawing/2014/main" id="{30F1C371-CB22-4D4A-A9C0-2F841A8DDC32}"/>
              </a:ext>
            </a:extLst>
          </p:cNvPr>
          <p:cNvSpPr/>
          <p:nvPr/>
        </p:nvSpPr>
        <p:spPr>
          <a:xfrm>
            <a:off x="0" y="5457825"/>
            <a:ext cx="9648825"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Freeform 10">
            <a:extLst>
              <a:ext uri="{FF2B5EF4-FFF2-40B4-BE49-F238E27FC236}">
                <a16:creationId xmlns:a16="http://schemas.microsoft.com/office/drawing/2014/main" id="{A3102642-3804-4A2E-90D3-2CA0C7A84C1E}"/>
              </a:ext>
            </a:extLst>
          </p:cNvPr>
          <p:cNvSpPr/>
          <p:nvPr/>
        </p:nvSpPr>
        <p:spPr>
          <a:xfrm>
            <a:off x="0" y="5411788"/>
            <a:ext cx="10137775" cy="928687"/>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p>
        </p:txBody>
      </p:sp>
      <p:sp>
        <p:nvSpPr>
          <p:cNvPr id="8" name="Freeform 11">
            <a:extLst>
              <a:ext uri="{FF2B5EF4-FFF2-40B4-BE49-F238E27FC236}">
                <a16:creationId xmlns:a16="http://schemas.microsoft.com/office/drawing/2014/main" id="{5345BE7C-2C35-435A-8F59-5A505A0362DD}"/>
              </a:ext>
            </a:extLst>
          </p:cNvPr>
          <p:cNvSpPr/>
          <p:nvPr/>
        </p:nvSpPr>
        <p:spPr>
          <a:xfrm>
            <a:off x="2241550" y="6116638"/>
            <a:ext cx="9948863" cy="741362"/>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p>
        </p:txBody>
      </p:sp>
      <p:sp>
        <p:nvSpPr>
          <p:cNvPr id="2" name="Title 1"/>
          <p:cNvSpPr>
            <a:spLocks noGrp="1"/>
          </p:cNvSpPr>
          <p:nvPr>
            <p:ph type="title"/>
          </p:nvPr>
        </p:nvSpPr>
        <p:spPr/>
        <p:txBody>
          <a:bodyPr/>
          <a:lstStyle/>
          <a:p>
            <a:r>
              <a:rPr lang="en-US"/>
              <a:t>Click to edit Master title style</a:t>
            </a:r>
          </a:p>
        </p:txBody>
      </p:sp>
      <p:sp>
        <p:nvSpPr>
          <p:cNvPr id="13" name="Content Placeholder 12"/>
          <p:cNvSpPr>
            <a:spLocks noGrp="1"/>
          </p:cNvSpPr>
          <p:nvPr>
            <p:ph sz="quarter" idx="13"/>
          </p:nvPr>
        </p:nvSpPr>
        <p:spPr>
          <a:xfrm>
            <a:off x="914162" y="1536192"/>
            <a:ext cx="4875530" cy="38770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14"/>
          <p:cNvSpPr>
            <a:spLocks noGrp="1"/>
          </p:cNvSpPr>
          <p:nvPr>
            <p:ph sz="quarter" idx="14"/>
          </p:nvPr>
        </p:nvSpPr>
        <p:spPr>
          <a:xfrm>
            <a:off x="6399133" y="1536192"/>
            <a:ext cx="4875530" cy="38770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5E9082D3-F566-4CCB-ACAE-9973C9B2FCEC}"/>
              </a:ext>
            </a:extLst>
          </p:cNvPr>
          <p:cNvSpPr>
            <a:spLocks noGrp="1"/>
          </p:cNvSpPr>
          <p:nvPr>
            <p:ph type="dt" sz="half" idx="15"/>
          </p:nvPr>
        </p:nvSpPr>
        <p:spPr/>
        <p:txBody>
          <a:bodyPr/>
          <a:lstStyle>
            <a:lvl1pPr>
              <a:defRPr/>
            </a:lvl1pPr>
          </a:lstStyle>
          <a:p>
            <a:pPr>
              <a:defRPr/>
            </a:pPr>
            <a:endParaRPr/>
          </a:p>
        </p:txBody>
      </p:sp>
      <p:sp>
        <p:nvSpPr>
          <p:cNvPr id="10" name="Footer Placeholder 5">
            <a:extLst>
              <a:ext uri="{FF2B5EF4-FFF2-40B4-BE49-F238E27FC236}">
                <a16:creationId xmlns:a16="http://schemas.microsoft.com/office/drawing/2014/main" id="{0F567052-BBE7-4FAA-B9AB-0467FEAD8E08}"/>
              </a:ext>
            </a:extLst>
          </p:cNvPr>
          <p:cNvSpPr>
            <a:spLocks noGrp="1"/>
          </p:cNvSpPr>
          <p:nvPr>
            <p:ph type="ftr" sz="quarter" idx="16"/>
          </p:nvPr>
        </p:nvSpPr>
        <p:spPr/>
        <p:txBody>
          <a:bodyPr/>
          <a:lstStyle>
            <a:lvl1pPr>
              <a:defRPr/>
            </a:lvl1pPr>
          </a:lstStyle>
          <a:p>
            <a:pPr>
              <a:defRPr/>
            </a:pPr>
            <a:endParaRPr lang="en-US"/>
          </a:p>
        </p:txBody>
      </p:sp>
      <p:sp>
        <p:nvSpPr>
          <p:cNvPr id="11" name="Slide Number Placeholder 6">
            <a:extLst>
              <a:ext uri="{FF2B5EF4-FFF2-40B4-BE49-F238E27FC236}">
                <a16:creationId xmlns:a16="http://schemas.microsoft.com/office/drawing/2014/main" id="{ED7ADD28-4359-46F1-AB1D-1B325107692E}"/>
              </a:ext>
            </a:extLst>
          </p:cNvPr>
          <p:cNvSpPr>
            <a:spLocks noGrp="1"/>
          </p:cNvSpPr>
          <p:nvPr>
            <p:ph type="sldNum" sz="quarter" idx="17"/>
          </p:nvPr>
        </p:nvSpPr>
        <p:spPr/>
        <p:txBody>
          <a:bodyPr/>
          <a:lstStyle>
            <a:lvl1pPr>
              <a:defRPr/>
            </a:lvl1pPr>
          </a:lstStyle>
          <a:p>
            <a:fld id="{D5EBCF5D-08F0-44C1-B3CF-162710A7EE2B}" type="slidenum">
              <a:rPr lang="en-US" altLang="en-US"/>
              <a:pPr/>
              <a:t>‹#›</a:t>
            </a:fld>
            <a:endParaRPr lang="en-US" altLang="en-US"/>
          </a:p>
        </p:txBody>
      </p:sp>
    </p:spTree>
    <p:extLst>
      <p:ext uri="{BB962C8B-B14F-4D97-AF65-F5344CB8AC3E}">
        <p14:creationId xmlns:p14="http://schemas.microsoft.com/office/powerpoint/2010/main" val="64999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7" name="Freeform 8">
            <a:extLst>
              <a:ext uri="{FF2B5EF4-FFF2-40B4-BE49-F238E27FC236}">
                <a16:creationId xmlns:a16="http://schemas.microsoft.com/office/drawing/2014/main" id="{5C7EF656-703E-4FA7-B452-C533FFBD21A7}"/>
              </a:ext>
            </a:extLst>
          </p:cNvPr>
          <p:cNvSpPr/>
          <p:nvPr/>
        </p:nvSpPr>
        <p:spPr>
          <a:xfrm>
            <a:off x="2409825" y="6148388"/>
            <a:ext cx="9780588" cy="711200"/>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8" name="Freeform 9">
            <a:extLst>
              <a:ext uri="{FF2B5EF4-FFF2-40B4-BE49-F238E27FC236}">
                <a16:creationId xmlns:a16="http://schemas.microsoft.com/office/drawing/2014/main" id="{5A19668C-C9C5-4BD2-8AC3-D74B198C38C0}"/>
              </a:ext>
            </a:extLst>
          </p:cNvPr>
          <p:cNvSpPr/>
          <p:nvPr/>
        </p:nvSpPr>
        <p:spPr>
          <a:xfrm>
            <a:off x="0" y="5457825"/>
            <a:ext cx="9648825"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9" name="Freeform 10">
            <a:extLst>
              <a:ext uri="{FF2B5EF4-FFF2-40B4-BE49-F238E27FC236}">
                <a16:creationId xmlns:a16="http://schemas.microsoft.com/office/drawing/2014/main" id="{2D356F7E-5DB2-4A09-916D-4D1AEE36C32E}"/>
              </a:ext>
            </a:extLst>
          </p:cNvPr>
          <p:cNvSpPr/>
          <p:nvPr/>
        </p:nvSpPr>
        <p:spPr>
          <a:xfrm>
            <a:off x="0" y="5411788"/>
            <a:ext cx="10137775" cy="928687"/>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p>
        </p:txBody>
      </p:sp>
      <p:sp>
        <p:nvSpPr>
          <p:cNvPr id="10" name="Freeform 11">
            <a:extLst>
              <a:ext uri="{FF2B5EF4-FFF2-40B4-BE49-F238E27FC236}">
                <a16:creationId xmlns:a16="http://schemas.microsoft.com/office/drawing/2014/main" id="{36A26A82-C81E-47C7-BCE0-0E03B3C8D65D}"/>
              </a:ext>
            </a:extLst>
          </p:cNvPr>
          <p:cNvSpPr/>
          <p:nvPr/>
        </p:nvSpPr>
        <p:spPr>
          <a:xfrm>
            <a:off x="2241550" y="6116638"/>
            <a:ext cx="9948863" cy="741362"/>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p>
        </p:txBody>
      </p:sp>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162" y="1535114"/>
            <a:ext cx="4875530" cy="639763"/>
          </a:xfrm>
        </p:spPr>
        <p:txBody>
          <a:bodyPr anchor="b">
            <a:normAutofit/>
          </a:bodyPr>
          <a:lstStyle>
            <a:lvl1pPr marL="0" indent="0">
              <a:buNone/>
              <a:defRPr sz="2000" b="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6399133" y="1535114"/>
            <a:ext cx="4875530" cy="639763"/>
          </a:xfrm>
        </p:spPr>
        <p:txBody>
          <a:bodyPr anchor="b">
            <a:normAutofit/>
          </a:bodyPr>
          <a:lstStyle>
            <a:lvl1pPr marL="0" indent="0">
              <a:buNone/>
              <a:defRPr sz="20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14"/>
          <p:cNvSpPr>
            <a:spLocks noGrp="1"/>
          </p:cNvSpPr>
          <p:nvPr>
            <p:ph sz="quarter" idx="13"/>
          </p:nvPr>
        </p:nvSpPr>
        <p:spPr>
          <a:xfrm>
            <a:off x="914162" y="2209800"/>
            <a:ext cx="4875530" cy="320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16"/>
          <p:cNvSpPr>
            <a:spLocks noGrp="1"/>
          </p:cNvSpPr>
          <p:nvPr>
            <p:ph sz="quarter" idx="14"/>
          </p:nvPr>
        </p:nvSpPr>
        <p:spPr>
          <a:xfrm>
            <a:off x="6399133" y="2209800"/>
            <a:ext cx="4875530" cy="320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Date Placeholder 6">
            <a:extLst>
              <a:ext uri="{FF2B5EF4-FFF2-40B4-BE49-F238E27FC236}">
                <a16:creationId xmlns:a16="http://schemas.microsoft.com/office/drawing/2014/main" id="{6A97B1B3-E39B-4242-AE4C-2595F2812607}"/>
              </a:ext>
            </a:extLst>
          </p:cNvPr>
          <p:cNvSpPr>
            <a:spLocks noGrp="1"/>
          </p:cNvSpPr>
          <p:nvPr>
            <p:ph type="dt" sz="half" idx="15"/>
          </p:nvPr>
        </p:nvSpPr>
        <p:spPr/>
        <p:txBody>
          <a:bodyPr/>
          <a:lstStyle>
            <a:lvl1pPr>
              <a:defRPr/>
            </a:lvl1pPr>
          </a:lstStyle>
          <a:p>
            <a:pPr>
              <a:defRPr/>
            </a:pPr>
            <a:endParaRPr/>
          </a:p>
        </p:txBody>
      </p:sp>
      <p:sp>
        <p:nvSpPr>
          <p:cNvPr id="12" name="Footer Placeholder 7">
            <a:extLst>
              <a:ext uri="{FF2B5EF4-FFF2-40B4-BE49-F238E27FC236}">
                <a16:creationId xmlns:a16="http://schemas.microsoft.com/office/drawing/2014/main" id="{C5F79B48-6EDA-40F2-B454-4FBA0D22CBB2}"/>
              </a:ext>
            </a:extLst>
          </p:cNvPr>
          <p:cNvSpPr>
            <a:spLocks noGrp="1"/>
          </p:cNvSpPr>
          <p:nvPr>
            <p:ph type="ftr" sz="quarter" idx="16"/>
          </p:nvPr>
        </p:nvSpPr>
        <p:spPr/>
        <p:txBody>
          <a:bodyPr/>
          <a:lstStyle>
            <a:lvl1pPr>
              <a:defRPr/>
            </a:lvl1pPr>
          </a:lstStyle>
          <a:p>
            <a:pPr>
              <a:defRPr/>
            </a:pPr>
            <a:endParaRPr lang="en-US"/>
          </a:p>
        </p:txBody>
      </p:sp>
      <p:sp>
        <p:nvSpPr>
          <p:cNvPr id="13" name="Slide Number Placeholder 8">
            <a:extLst>
              <a:ext uri="{FF2B5EF4-FFF2-40B4-BE49-F238E27FC236}">
                <a16:creationId xmlns:a16="http://schemas.microsoft.com/office/drawing/2014/main" id="{01848A40-BBC9-4AA9-8D84-E7C558494757}"/>
              </a:ext>
            </a:extLst>
          </p:cNvPr>
          <p:cNvSpPr>
            <a:spLocks noGrp="1"/>
          </p:cNvSpPr>
          <p:nvPr>
            <p:ph type="sldNum" sz="quarter" idx="17"/>
          </p:nvPr>
        </p:nvSpPr>
        <p:spPr/>
        <p:txBody>
          <a:bodyPr/>
          <a:lstStyle>
            <a:lvl1pPr>
              <a:defRPr/>
            </a:lvl1pPr>
          </a:lstStyle>
          <a:p>
            <a:fld id="{FE0337C9-3262-4606-B20B-44DD377027C3}" type="slidenum">
              <a:rPr lang="en-US" altLang="en-US"/>
              <a:pPr/>
              <a:t>‹#›</a:t>
            </a:fld>
            <a:endParaRPr lang="en-US" altLang="en-US"/>
          </a:p>
        </p:txBody>
      </p:sp>
    </p:spTree>
    <p:extLst>
      <p:ext uri="{BB962C8B-B14F-4D97-AF65-F5344CB8AC3E}">
        <p14:creationId xmlns:p14="http://schemas.microsoft.com/office/powerpoint/2010/main" val="2403902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Freeform 8">
            <a:extLst>
              <a:ext uri="{FF2B5EF4-FFF2-40B4-BE49-F238E27FC236}">
                <a16:creationId xmlns:a16="http://schemas.microsoft.com/office/drawing/2014/main" id="{79FB1A64-FD21-47E6-9337-FA665382504B}"/>
              </a:ext>
            </a:extLst>
          </p:cNvPr>
          <p:cNvSpPr/>
          <p:nvPr/>
        </p:nvSpPr>
        <p:spPr>
          <a:xfrm>
            <a:off x="0" y="5010150"/>
            <a:ext cx="9915525" cy="157162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Lst>
            <a:ahLst/>
            <a:cxnLst>
              <a:cxn ang="0">
                <a:pos x="connsiteX0" y="connsiteY0"/>
              </a:cxn>
              <a:cxn ang="0">
                <a:pos x="connsiteX1" y="connsiteY1"/>
              </a:cxn>
              <a:cxn ang="0">
                <a:pos x="connsiteX2" y="connsiteY2"/>
              </a:cxn>
              <a:cxn ang="0">
                <a:pos x="connsiteX3" y="connsiteY3"/>
              </a:cxn>
            </a:cxnLst>
            <a:rect l="l" t="t" r="r" b="b"/>
            <a:pathLst>
              <a:path w="7415827" h="1571625">
                <a:moveTo>
                  <a:pt x="0" y="0"/>
                </a:moveTo>
                <a:lnTo>
                  <a:pt x="7415827" y="866775"/>
                </a:lnTo>
                <a:lnTo>
                  <a:pt x="0" y="1571625"/>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p>
        </p:txBody>
      </p:sp>
      <p:sp>
        <p:nvSpPr>
          <p:cNvPr id="4" name="Freeform 9">
            <a:extLst>
              <a:ext uri="{FF2B5EF4-FFF2-40B4-BE49-F238E27FC236}">
                <a16:creationId xmlns:a16="http://schemas.microsoft.com/office/drawing/2014/main" id="{EA0F2A95-E67F-4A30-AED5-3FCB9E7720D0}"/>
              </a:ext>
            </a:extLst>
          </p:cNvPr>
          <p:cNvSpPr/>
          <p:nvPr/>
        </p:nvSpPr>
        <p:spPr>
          <a:xfrm>
            <a:off x="0" y="5730875"/>
            <a:ext cx="12193588" cy="1127125"/>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1"/>
              </a:gs>
              <a:gs pos="50000">
                <a:schemeClr val="accent1">
                  <a:lumMod val="40000"/>
                  <a:lumOff val="60000"/>
                </a:schemeClr>
              </a:gs>
              <a:gs pos="5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5" name="Freeform 10">
            <a:extLst>
              <a:ext uri="{FF2B5EF4-FFF2-40B4-BE49-F238E27FC236}">
                <a16:creationId xmlns:a16="http://schemas.microsoft.com/office/drawing/2014/main" id="{C9655ECF-CAE5-4349-B37E-60EF91CBFDA5}"/>
              </a:ext>
            </a:extLst>
          </p:cNvPr>
          <p:cNvSpPr/>
          <p:nvPr/>
        </p:nvSpPr>
        <p:spPr>
          <a:xfrm>
            <a:off x="0" y="4973638"/>
            <a:ext cx="10231438" cy="928687"/>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p>
        </p:txBody>
      </p:sp>
      <p:sp>
        <p:nvSpPr>
          <p:cNvPr id="6" name="Freeform 11">
            <a:extLst>
              <a:ext uri="{FF2B5EF4-FFF2-40B4-BE49-F238E27FC236}">
                <a16:creationId xmlns:a16="http://schemas.microsoft.com/office/drawing/2014/main" id="{EAF5A289-9411-48CA-B141-ED9596815132}"/>
              </a:ext>
            </a:extLst>
          </p:cNvPr>
          <p:cNvSpPr/>
          <p:nvPr/>
        </p:nvSpPr>
        <p:spPr>
          <a:xfrm>
            <a:off x="-4763" y="5695950"/>
            <a:ext cx="12193588" cy="930275"/>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p>
        </p:txBody>
      </p:sp>
      <p:sp>
        <p:nvSpPr>
          <p:cNvPr id="2" name="Title 1"/>
          <p:cNvSpPr>
            <a:spLocks noGrp="1"/>
          </p:cNvSpPr>
          <p:nvPr>
            <p:ph type="title"/>
          </p:nvPr>
        </p:nvSpPr>
        <p:spPr/>
        <p:txBody>
          <a:bodyPr/>
          <a:lstStyle/>
          <a:p>
            <a:r>
              <a:rPr lang="en-US"/>
              <a:t>Click to edit Master title style</a:t>
            </a:r>
          </a:p>
        </p:txBody>
      </p:sp>
      <p:sp>
        <p:nvSpPr>
          <p:cNvPr id="7" name="Date Placeholder 2">
            <a:extLst>
              <a:ext uri="{FF2B5EF4-FFF2-40B4-BE49-F238E27FC236}">
                <a16:creationId xmlns:a16="http://schemas.microsoft.com/office/drawing/2014/main" id="{A39A1DD6-168D-4091-9831-08200B5BAEBE}"/>
              </a:ext>
            </a:extLst>
          </p:cNvPr>
          <p:cNvSpPr>
            <a:spLocks noGrp="1"/>
          </p:cNvSpPr>
          <p:nvPr>
            <p:ph type="dt" sz="half" idx="10"/>
          </p:nvPr>
        </p:nvSpPr>
        <p:spPr/>
        <p:txBody>
          <a:bodyPr/>
          <a:lstStyle>
            <a:lvl1pPr>
              <a:defRPr/>
            </a:lvl1pPr>
          </a:lstStyle>
          <a:p>
            <a:pPr>
              <a:defRPr/>
            </a:pPr>
            <a:endParaRPr/>
          </a:p>
        </p:txBody>
      </p:sp>
      <p:sp>
        <p:nvSpPr>
          <p:cNvPr id="8" name="Footer Placeholder 3">
            <a:extLst>
              <a:ext uri="{FF2B5EF4-FFF2-40B4-BE49-F238E27FC236}">
                <a16:creationId xmlns:a16="http://schemas.microsoft.com/office/drawing/2014/main" id="{4061C773-5526-48BE-B647-4A8E701C7E99}"/>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4">
            <a:extLst>
              <a:ext uri="{FF2B5EF4-FFF2-40B4-BE49-F238E27FC236}">
                <a16:creationId xmlns:a16="http://schemas.microsoft.com/office/drawing/2014/main" id="{8DC92041-8CE8-4F13-9A10-48C2E75D3B0A}"/>
              </a:ext>
            </a:extLst>
          </p:cNvPr>
          <p:cNvSpPr>
            <a:spLocks noGrp="1"/>
          </p:cNvSpPr>
          <p:nvPr>
            <p:ph type="sldNum" sz="quarter" idx="12"/>
          </p:nvPr>
        </p:nvSpPr>
        <p:spPr/>
        <p:txBody>
          <a:bodyPr/>
          <a:lstStyle>
            <a:lvl1pPr>
              <a:defRPr/>
            </a:lvl1pPr>
          </a:lstStyle>
          <a:p>
            <a:fld id="{9F462115-E38A-45C5-B16A-6D90F4004E40}" type="slidenum">
              <a:rPr lang="en-US" altLang="en-US"/>
              <a:pPr/>
              <a:t>‹#›</a:t>
            </a:fld>
            <a:endParaRPr lang="en-US" altLang="en-US"/>
          </a:p>
        </p:txBody>
      </p:sp>
    </p:spTree>
    <p:extLst>
      <p:ext uri="{BB962C8B-B14F-4D97-AF65-F5344CB8AC3E}">
        <p14:creationId xmlns:p14="http://schemas.microsoft.com/office/powerpoint/2010/main" val="4200304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reeform 8">
            <a:extLst>
              <a:ext uri="{FF2B5EF4-FFF2-40B4-BE49-F238E27FC236}">
                <a16:creationId xmlns:a16="http://schemas.microsoft.com/office/drawing/2014/main" id="{B7E923C9-295A-493A-B7B1-B53D7621DC60}"/>
              </a:ext>
            </a:extLst>
          </p:cNvPr>
          <p:cNvSpPr/>
          <p:nvPr/>
        </p:nvSpPr>
        <p:spPr>
          <a:xfrm>
            <a:off x="0" y="5730875"/>
            <a:ext cx="12193588" cy="1127125"/>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3"/>
              </a:gs>
              <a:gs pos="50000">
                <a:schemeClr val="accent3">
                  <a:lumMod val="40000"/>
                  <a:lumOff val="60000"/>
                </a:schemeClr>
              </a:gs>
              <a:gs pos="5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3" name="Freeform 9">
            <a:extLst>
              <a:ext uri="{FF2B5EF4-FFF2-40B4-BE49-F238E27FC236}">
                <a16:creationId xmlns:a16="http://schemas.microsoft.com/office/drawing/2014/main" id="{B0C1E0B2-EEE7-417E-B538-8D3A663CCD44}"/>
              </a:ext>
            </a:extLst>
          </p:cNvPr>
          <p:cNvSpPr/>
          <p:nvPr/>
        </p:nvSpPr>
        <p:spPr>
          <a:xfrm>
            <a:off x="0" y="5381625"/>
            <a:ext cx="4379913" cy="1208088"/>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6996854"/>
              <a:gd name="connsiteY0" fmla="*/ 0 h 1571625"/>
              <a:gd name="connsiteX1" fmla="*/ 6996854 w 6996854"/>
              <a:gd name="connsiteY1" fmla="*/ 1266825 h 1571625"/>
              <a:gd name="connsiteX2" fmla="*/ 0 w 6996854"/>
              <a:gd name="connsiteY2" fmla="*/ 1571625 h 1571625"/>
              <a:gd name="connsiteX3" fmla="*/ 0 w 6996854"/>
              <a:gd name="connsiteY3" fmla="*/ 0 h 1571625"/>
              <a:gd name="connsiteX0" fmla="*/ 0 w 7583417"/>
              <a:gd name="connsiteY0" fmla="*/ 0 h 800100"/>
              <a:gd name="connsiteX1" fmla="*/ 7583417 w 7583417"/>
              <a:gd name="connsiteY1" fmla="*/ 495300 h 800100"/>
              <a:gd name="connsiteX2" fmla="*/ 586563 w 7583417"/>
              <a:gd name="connsiteY2" fmla="*/ 800100 h 800100"/>
              <a:gd name="connsiteX3" fmla="*/ 0 w 7583417"/>
              <a:gd name="connsiteY3" fmla="*/ 0 h 800100"/>
              <a:gd name="connsiteX0" fmla="*/ 0 w 7017803"/>
              <a:gd name="connsiteY0" fmla="*/ 0 h 1200150"/>
              <a:gd name="connsiteX1" fmla="*/ 7017803 w 7017803"/>
              <a:gd name="connsiteY1" fmla="*/ 895350 h 1200150"/>
              <a:gd name="connsiteX2" fmla="*/ 20949 w 7017803"/>
              <a:gd name="connsiteY2" fmla="*/ 1200150 h 1200150"/>
              <a:gd name="connsiteX3" fmla="*/ 0 w 7017803"/>
              <a:gd name="connsiteY3" fmla="*/ 0 h 1200150"/>
              <a:gd name="connsiteX0" fmla="*/ 0 w 6410292"/>
              <a:gd name="connsiteY0" fmla="*/ 0 h 1752600"/>
              <a:gd name="connsiteX1" fmla="*/ 6410292 w 6410292"/>
              <a:gd name="connsiteY1" fmla="*/ 1752600 h 1752600"/>
              <a:gd name="connsiteX2" fmla="*/ 20949 w 6410292"/>
              <a:gd name="connsiteY2" fmla="*/ 1200150 h 1752600"/>
              <a:gd name="connsiteX3" fmla="*/ 0 w 6410292"/>
              <a:gd name="connsiteY3" fmla="*/ 0 h 1752600"/>
              <a:gd name="connsiteX0" fmla="*/ 0 w 7227290"/>
              <a:gd name="connsiteY0" fmla="*/ 0 h 1200150"/>
              <a:gd name="connsiteX1" fmla="*/ 7227290 w 7227290"/>
              <a:gd name="connsiteY1" fmla="*/ 885825 h 1200150"/>
              <a:gd name="connsiteX2" fmla="*/ 20949 w 7227290"/>
              <a:gd name="connsiteY2" fmla="*/ 1200150 h 1200150"/>
              <a:gd name="connsiteX3" fmla="*/ 0 w 7227290"/>
              <a:gd name="connsiteY3" fmla="*/ 0 h 1200150"/>
              <a:gd name="connsiteX0" fmla="*/ 0 w 7227290"/>
              <a:gd name="connsiteY0" fmla="*/ 0 h 885825"/>
              <a:gd name="connsiteX1" fmla="*/ 7227290 w 7227290"/>
              <a:gd name="connsiteY1" fmla="*/ 885825 h 885825"/>
              <a:gd name="connsiteX2" fmla="*/ 555141 w 7227290"/>
              <a:gd name="connsiteY2" fmla="*/ 862013 h 885825"/>
              <a:gd name="connsiteX3" fmla="*/ 0 w 7227290"/>
              <a:gd name="connsiteY3" fmla="*/ 0 h 885825"/>
              <a:gd name="connsiteX0" fmla="*/ 0 w 7227290"/>
              <a:gd name="connsiteY0" fmla="*/ 0 h 1207294"/>
              <a:gd name="connsiteX1" fmla="*/ 7227290 w 7227290"/>
              <a:gd name="connsiteY1" fmla="*/ 885825 h 1207294"/>
              <a:gd name="connsiteX2" fmla="*/ 0 w 7227290"/>
              <a:gd name="connsiteY2" fmla="*/ 1207294 h 1207294"/>
              <a:gd name="connsiteX3" fmla="*/ 0 w 7227290"/>
              <a:gd name="connsiteY3" fmla="*/ 0 h 1207294"/>
            </a:gdLst>
            <a:ahLst/>
            <a:cxnLst>
              <a:cxn ang="0">
                <a:pos x="connsiteX0" y="connsiteY0"/>
              </a:cxn>
              <a:cxn ang="0">
                <a:pos x="connsiteX1" y="connsiteY1"/>
              </a:cxn>
              <a:cxn ang="0">
                <a:pos x="connsiteX2" y="connsiteY2"/>
              </a:cxn>
              <a:cxn ang="0">
                <a:pos x="connsiteX3" y="connsiteY3"/>
              </a:cxn>
            </a:cxnLst>
            <a:rect l="l" t="t" r="r" b="b"/>
            <a:pathLst>
              <a:path w="7227290" h="1207294">
                <a:moveTo>
                  <a:pt x="0" y="0"/>
                </a:moveTo>
                <a:lnTo>
                  <a:pt x="7227290" y="885825"/>
                </a:lnTo>
                <a:lnTo>
                  <a:pt x="0" y="1207294"/>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p>
        </p:txBody>
      </p:sp>
      <p:sp>
        <p:nvSpPr>
          <p:cNvPr id="4" name="Freeform 10">
            <a:extLst>
              <a:ext uri="{FF2B5EF4-FFF2-40B4-BE49-F238E27FC236}">
                <a16:creationId xmlns:a16="http://schemas.microsoft.com/office/drawing/2014/main" id="{61C3F788-6505-4364-8D29-E3C60FE254B0}"/>
              </a:ext>
            </a:extLst>
          </p:cNvPr>
          <p:cNvSpPr/>
          <p:nvPr/>
        </p:nvSpPr>
        <p:spPr>
          <a:xfrm>
            <a:off x="-4763" y="5695950"/>
            <a:ext cx="12193588" cy="930275"/>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p>
        </p:txBody>
      </p:sp>
      <p:sp>
        <p:nvSpPr>
          <p:cNvPr id="5" name="Freeform 11">
            <a:extLst>
              <a:ext uri="{FF2B5EF4-FFF2-40B4-BE49-F238E27FC236}">
                <a16:creationId xmlns:a16="http://schemas.microsoft.com/office/drawing/2014/main" id="{CF88079B-F6DC-4F0C-B210-F476F516CE69}"/>
              </a:ext>
            </a:extLst>
          </p:cNvPr>
          <p:cNvSpPr/>
          <p:nvPr/>
        </p:nvSpPr>
        <p:spPr>
          <a:xfrm>
            <a:off x="0" y="5346700"/>
            <a:ext cx="4567238" cy="944563"/>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 name="connsiteX0" fmla="*/ 1 w 7605568"/>
              <a:gd name="connsiteY0" fmla="*/ 0 h 897732"/>
              <a:gd name="connsiteX1" fmla="*/ 0 w 7605568"/>
              <a:gd name="connsiteY1" fmla="*/ 75665 h 897732"/>
              <a:gd name="connsiteX2" fmla="*/ 2830674 w 7605568"/>
              <a:gd name="connsiteY2" fmla="*/ 806612 h 897732"/>
              <a:gd name="connsiteX3" fmla="*/ 7605568 w 7605568"/>
              <a:gd name="connsiteY3" fmla="*/ 897732 h 897732"/>
              <a:gd name="connsiteX4" fmla="*/ 1 w 7605568"/>
              <a:gd name="connsiteY4" fmla="*/ 0 h 897732"/>
              <a:gd name="connsiteX0" fmla="*/ 1 w 2930931"/>
              <a:gd name="connsiteY0" fmla="*/ 0 h 806612"/>
              <a:gd name="connsiteX1" fmla="*/ 0 w 2930931"/>
              <a:gd name="connsiteY1" fmla="*/ 75665 h 806612"/>
              <a:gd name="connsiteX2" fmla="*/ 2830674 w 2930931"/>
              <a:gd name="connsiteY2" fmla="*/ 806612 h 806612"/>
              <a:gd name="connsiteX3" fmla="*/ 2930931 w 2930931"/>
              <a:gd name="connsiteY3" fmla="*/ 785765 h 806612"/>
              <a:gd name="connsiteX4" fmla="*/ 1 w 2930931"/>
              <a:gd name="connsiteY4" fmla="*/ 0 h 806612"/>
              <a:gd name="connsiteX0" fmla="*/ 1 w 3204530"/>
              <a:gd name="connsiteY0" fmla="*/ 0 h 944725"/>
              <a:gd name="connsiteX1" fmla="*/ 0 w 3204530"/>
              <a:gd name="connsiteY1" fmla="*/ 75665 h 944725"/>
              <a:gd name="connsiteX2" fmla="*/ 3204530 w 3204530"/>
              <a:gd name="connsiteY2" fmla="*/ 944725 h 944725"/>
              <a:gd name="connsiteX3" fmla="*/ 2930931 w 3204530"/>
              <a:gd name="connsiteY3" fmla="*/ 785765 h 944725"/>
              <a:gd name="connsiteX4" fmla="*/ 1 w 3204530"/>
              <a:gd name="connsiteY4" fmla="*/ 0 h 944725"/>
              <a:gd name="connsiteX0" fmla="*/ 1 w 3426231"/>
              <a:gd name="connsiteY0" fmla="*/ 0 h 944725"/>
              <a:gd name="connsiteX1" fmla="*/ 0 w 3426231"/>
              <a:gd name="connsiteY1" fmla="*/ 75665 h 944725"/>
              <a:gd name="connsiteX2" fmla="*/ 3204530 w 3426231"/>
              <a:gd name="connsiteY2" fmla="*/ 944725 h 944725"/>
              <a:gd name="connsiteX3" fmla="*/ 3426231 w 3426231"/>
              <a:gd name="connsiteY3" fmla="*/ 923877 h 944725"/>
              <a:gd name="connsiteX4" fmla="*/ 1 w 3426231"/>
              <a:gd name="connsiteY4" fmla="*/ 0 h 944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231" h="944725">
                <a:moveTo>
                  <a:pt x="1" y="0"/>
                </a:moveTo>
                <a:cubicBezTo>
                  <a:pt x="1" y="25222"/>
                  <a:pt x="0" y="50443"/>
                  <a:pt x="0" y="75665"/>
                </a:cubicBezTo>
                <a:lnTo>
                  <a:pt x="3204530" y="944725"/>
                </a:lnTo>
                <a:lnTo>
                  <a:pt x="3426231" y="923877"/>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p>
        </p:txBody>
      </p:sp>
      <p:sp>
        <p:nvSpPr>
          <p:cNvPr id="6" name="Date Placeholder 1">
            <a:extLst>
              <a:ext uri="{FF2B5EF4-FFF2-40B4-BE49-F238E27FC236}">
                <a16:creationId xmlns:a16="http://schemas.microsoft.com/office/drawing/2014/main" id="{3DBFA6BE-CDE2-4E8E-ABCB-15551CC3C12E}"/>
              </a:ext>
            </a:extLst>
          </p:cNvPr>
          <p:cNvSpPr>
            <a:spLocks noGrp="1"/>
          </p:cNvSpPr>
          <p:nvPr>
            <p:ph type="dt" sz="half" idx="10"/>
          </p:nvPr>
        </p:nvSpPr>
        <p:spPr/>
        <p:txBody>
          <a:bodyPr/>
          <a:lstStyle>
            <a:lvl1pPr>
              <a:defRPr/>
            </a:lvl1pPr>
          </a:lstStyle>
          <a:p>
            <a:pPr>
              <a:defRPr/>
            </a:pPr>
            <a:endParaRPr/>
          </a:p>
        </p:txBody>
      </p:sp>
      <p:sp>
        <p:nvSpPr>
          <p:cNvPr id="7" name="Footer Placeholder 2">
            <a:extLst>
              <a:ext uri="{FF2B5EF4-FFF2-40B4-BE49-F238E27FC236}">
                <a16:creationId xmlns:a16="http://schemas.microsoft.com/office/drawing/2014/main" id="{6D63C422-323B-4C22-B590-2E84D163E82C}"/>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3">
            <a:extLst>
              <a:ext uri="{FF2B5EF4-FFF2-40B4-BE49-F238E27FC236}">
                <a16:creationId xmlns:a16="http://schemas.microsoft.com/office/drawing/2014/main" id="{1A9E626F-3577-4AAD-997D-FE1F3878D3CA}"/>
              </a:ext>
            </a:extLst>
          </p:cNvPr>
          <p:cNvSpPr>
            <a:spLocks noGrp="1"/>
          </p:cNvSpPr>
          <p:nvPr>
            <p:ph type="sldNum" sz="quarter" idx="12"/>
          </p:nvPr>
        </p:nvSpPr>
        <p:spPr/>
        <p:txBody>
          <a:bodyPr/>
          <a:lstStyle>
            <a:lvl1pPr>
              <a:defRPr/>
            </a:lvl1pPr>
          </a:lstStyle>
          <a:p>
            <a:fld id="{72DA8C41-AA75-45DB-AA5B-A19D3BF2DD38}" type="slidenum">
              <a:rPr lang="en-US" altLang="en-US"/>
              <a:pPr/>
              <a:t>‹#›</a:t>
            </a:fld>
            <a:endParaRPr lang="en-US" altLang="en-US"/>
          </a:p>
        </p:txBody>
      </p:sp>
    </p:spTree>
    <p:extLst>
      <p:ext uri="{BB962C8B-B14F-4D97-AF65-F5344CB8AC3E}">
        <p14:creationId xmlns:p14="http://schemas.microsoft.com/office/powerpoint/2010/main" val="1743557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5" name="Freeform 8">
            <a:extLst>
              <a:ext uri="{FF2B5EF4-FFF2-40B4-BE49-F238E27FC236}">
                <a16:creationId xmlns:a16="http://schemas.microsoft.com/office/drawing/2014/main" id="{635EBBF4-3FB6-4998-8407-9E6C358C1541}"/>
              </a:ext>
            </a:extLst>
          </p:cNvPr>
          <p:cNvSpPr/>
          <p:nvPr/>
        </p:nvSpPr>
        <p:spPr>
          <a:xfrm>
            <a:off x="0" y="5010150"/>
            <a:ext cx="9915525" cy="157162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Lst>
            <a:ahLst/>
            <a:cxnLst>
              <a:cxn ang="0">
                <a:pos x="connsiteX0" y="connsiteY0"/>
              </a:cxn>
              <a:cxn ang="0">
                <a:pos x="connsiteX1" y="connsiteY1"/>
              </a:cxn>
              <a:cxn ang="0">
                <a:pos x="connsiteX2" y="connsiteY2"/>
              </a:cxn>
              <a:cxn ang="0">
                <a:pos x="connsiteX3" y="connsiteY3"/>
              </a:cxn>
            </a:cxnLst>
            <a:rect l="l" t="t" r="r" b="b"/>
            <a:pathLst>
              <a:path w="7415827" h="1571625">
                <a:moveTo>
                  <a:pt x="0" y="0"/>
                </a:moveTo>
                <a:lnTo>
                  <a:pt x="7415827" y="866775"/>
                </a:lnTo>
                <a:lnTo>
                  <a:pt x="0" y="1571625"/>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p>
        </p:txBody>
      </p:sp>
      <p:sp>
        <p:nvSpPr>
          <p:cNvPr id="6" name="Freeform 9">
            <a:extLst>
              <a:ext uri="{FF2B5EF4-FFF2-40B4-BE49-F238E27FC236}">
                <a16:creationId xmlns:a16="http://schemas.microsoft.com/office/drawing/2014/main" id="{A0A3E943-D5A9-4642-A2DA-B64A37E8230D}"/>
              </a:ext>
            </a:extLst>
          </p:cNvPr>
          <p:cNvSpPr/>
          <p:nvPr/>
        </p:nvSpPr>
        <p:spPr>
          <a:xfrm>
            <a:off x="0" y="5730875"/>
            <a:ext cx="12193588" cy="1127125"/>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1"/>
              </a:gs>
              <a:gs pos="50000">
                <a:schemeClr val="accent1">
                  <a:lumMod val="40000"/>
                  <a:lumOff val="60000"/>
                </a:schemeClr>
              </a:gs>
              <a:gs pos="5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Freeform 10">
            <a:extLst>
              <a:ext uri="{FF2B5EF4-FFF2-40B4-BE49-F238E27FC236}">
                <a16:creationId xmlns:a16="http://schemas.microsoft.com/office/drawing/2014/main" id="{4881EA5D-6C66-4E67-83D5-A289913696EB}"/>
              </a:ext>
            </a:extLst>
          </p:cNvPr>
          <p:cNvSpPr/>
          <p:nvPr/>
        </p:nvSpPr>
        <p:spPr>
          <a:xfrm>
            <a:off x="0" y="4973638"/>
            <a:ext cx="10231438" cy="928687"/>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p>
        </p:txBody>
      </p:sp>
      <p:sp>
        <p:nvSpPr>
          <p:cNvPr id="8" name="Freeform 11">
            <a:extLst>
              <a:ext uri="{FF2B5EF4-FFF2-40B4-BE49-F238E27FC236}">
                <a16:creationId xmlns:a16="http://schemas.microsoft.com/office/drawing/2014/main" id="{329EB5DD-9026-44CC-B046-D351BD0FFF9A}"/>
              </a:ext>
            </a:extLst>
          </p:cNvPr>
          <p:cNvSpPr/>
          <p:nvPr/>
        </p:nvSpPr>
        <p:spPr>
          <a:xfrm>
            <a:off x="-4763" y="5695950"/>
            <a:ext cx="12193588" cy="930275"/>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p>
        </p:txBody>
      </p:sp>
      <p:sp>
        <p:nvSpPr>
          <p:cNvPr id="2" name="Title 1"/>
          <p:cNvSpPr>
            <a:spLocks noGrp="1"/>
          </p:cNvSpPr>
          <p:nvPr>
            <p:ph type="title"/>
          </p:nvPr>
        </p:nvSpPr>
        <p:spPr>
          <a:xfrm>
            <a:off x="901973" y="609600"/>
            <a:ext cx="4509865" cy="914400"/>
          </a:xfrm>
        </p:spPr>
        <p:txBody>
          <a:bodyPr anchor="b">
            <a:noAutofit/>
          </a:bodyPr>
          <a:lstStyle>
            <a:lvl1pPr algn="l">
              <a:defRPr sz="2200" b="0" i="0" cap="none" baseline="0">
                <a:solidFill>
                  <a:schemeClr val="tx2"/>
                </a:solidFill>
              </a:defRPr>
            </a:lvl1pPr>
          </a:lstStyle>
          <a:p>
            <a:r>
              <a:rPr lang="en-US"/>
              <a:t>Click to edit Master title style</a:t>
            </a:r>
            <a:endParaRPr lang="en-US" dirty="0"/>
          </a:p>
        </p:txBody>
      </p:sp>
      <p:sp>
        <p:nvSpPr>
          <p:cNvPr id="13" name="Content Placeholder 12"/>
          <p:cNvSpPr>
            <a:spLocks noGrp="1"/>
          </p:cNvSpPr>
          <p:nvPr>
            <p:ph sz="quarter" idx="13"/>
          </p:nvPr>
        </p:nvSpPr>
        <p:spPr>
          <a:xfrm>
            <a:off x="6094412" y="609600"/>
            <a:ext cx="5180251"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3"/>
          <p:cNvSpPr>
            <a:spLocks noGrp="1"/>
          </p:cNvSpPr>
          <p:nvPr>
            <p:ph type="body" sz="quarter" idx="14"/>
          </p:nvPr>
        </p:nvSpPr>
        <p:spPr>
          <a:xfrm>
            <a:off x="901464" y="1527048"/>
            <a:ext cx="4509865" cy="3291840"/>
          </a:xfrm>
        </p:spPr>
        <p:txBody>
          <a:bodyPr>
            <a:normAutofit/>
          </a:bodyPr>
          <a:lstStyle>
            <a:lvl1pPr marL="0" indent="0">
              <a:buFontTx/>
              <a:buNone/>
              <a:defRPr sz="1600"/>
            </a:lvl1pPr>
            <a:lvl2pPr>
              <a:buFontTx/>
              <a:buNone/>
              <a:defRPr/>
            </a:lvl2pPr>
            <a:lvl3pPr>
              <a:buFontTx/>
              <a:buNone/>
              <a:defRPr/>
            </a:lvl3pPr>
            <a:lvl4pPr>
              <a:buFontTx/>
              <a:buNone/>
              <a:defRPr/>
            </a:lvl4pPr>
            <a:lvl5pPr>
              <a:buFontTx/>
              <a:buNone/>
              <a:defRPr/>
            </a:lvl5pPr>
          </a:lstStyle>
          <a:p>
            <a:pPr lvl="0"/>
            <a:r>
              <a:rPr lang="en-US"/>
              <a:t>Click to edit Master text styles</a:t>
            </a:r>
          </a:p>
        </p:txBody>
      </p:sp>
      <p:sp>
        <p:nvSpPr>
          <p:cNvPr id="9" name="Date Placeholder 4">
            <a:extLst>
              <a:ext uri="{FF2B5EF4-FFF2-40B4-BE49-F238E27FC236}">
                <a16:creationId xmlns:a16="http://schemas.microsoft.com/office/drawing/2014/main" id="{DB3D9141-4E24-4568-B18A-1A11FD195041}"/>
              </a:ext>
            </a:extLst>
          </p:cNvPr>
          <p:cNvSpPr>
            <a:spLocks noGrp="1"/>
          </p:cNvSpPr>
          <p:nvPr>
            <p:ph type="dt" sz="half" idx="15"/>
          </p:nvPr>
        </p:nvSpPr>
        <p:spPr/>
        <p:txBody>
          <a:bodyPr/>
          <a:lstStyle>
            <a:lvl1pPr>
              <a:defRPr/>
            </a:lvl1pPr>
          </a:lstStyle>
          <a:p>
            <a:pPr>
              <a:defRPr/>
            </a:pPr>
            <a:endParaRPr/>
          </a:p>
        </p:txBody>
      </p:sp>
      <p:sp>
        <p:nvSpPr>
          <p:cNvPr id="10" name="Footer Placeholder 5">
            <a:extLst>
              <a:ext uri="{FF2B5EF4-FFF2-40B4-BE49-F238E27FC236}">
                <a16:creationId xmlns:a16="http://schemas.microsoft.com/office/drawing/2014/main" id="{5C6EDED4-5E9D-4CBC-9998-A38EE673C621}"/>
              </a:ext>
            </a:extLst>
          </p:cNvPr>
          <p:cNvSpPr>
            <a:spLocks noGrp="1"/>
          </p:cNvSpPr>
          <p:nvPr>
            <p:ph type="ftr" sz="quarter" idx="16"/>
          </p:nvPr>
        </p:nvSpPr>
        <p:spPr/>
        <p:txBody>
          <a:bodyPr/>
          <a:lstStyle>
            <a:lvl1pPr>
              <a:defRPr/>
            </a:lvl1pPr>
          </a:lstStyle>
          <a:p>
            <a:pPr>
              <a:defRPr/>
            </a:pPr>
            <a:endParaRPr lang="en-US"/>
          </a:p>
        </p:txBody>
      </p:sp>
      <p:sp>
        <p:nvSpPr>
          <p:cNvPr id="11" name="Slide Number Placeholder 6">
            <a:extLst>
              <a:ext uri="{FF2B5EF4-FFF2-40B4-BE49-F238E27FC236}">
                <a16:creationId xmlns:a16="http://schemas.microsoft.com/office/drawing/2014/main" id="{A0C924CC-1156-4DF8-9214-3EE60454C09A}"/>
              </a:ext>
            </a:extLst>
          </p:cNvPr>
          <p:cNvSpPr>
            <a:spLocks noGrp="1"/>
          </p:cNvSpPr>
          <p:nvPr>
            <p:ph type="sldNum" sz="quarter" idx="17"/>
          </p:nvPr>
        </p:nvSpPr>
        <p:spPr/>
        <p:txBody>
          <a:bodyPr/>
          <a:lstStyle>
            <a:lvl1pPr>
              <a:defRPr/>
            </a:lvl1pPr>
          </a:lstStyle>
          <a:p>
            <a:fld id="{6AE5913B-AEFD-404D-B875-1CA37E9AD844}" type="slidenum">
              <a:rPr lang="en-US" altLang="en-US"/>
              <a:pPr/>
              <a:t>‹#›</a:t>
            </a:fld>
            <a:endParaRPr lang="en-US" altLang="en-US"/>
          </a:p>
        </p:txBody>
      </p:sp>
    </p:spTree>
    <p:extLst>
      <p:ext uri="{BB962C8B-B14F-4D97-AF65-F5344CB8AC3E}">
        <p14:creationId xmlns:p14="http://schemas.microsoft.com/office/powerpoint/2010/main" val="965682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5" name="Freeform 8">
            <a:extLst>
              <a:ext uri="{FF2B5EF4-FFF2-40B4-BE49-F238E27FC236}">
                <a16:creationId xmlns:a16="http://schemas.microsoft.com/office/drawing/2014/main" id="{ECFA8E9C-D66E-4C3F-ACC8-357BE0EA1348}"/>
              </a:ext>
            </a:extLst>
          </p:cNvPr>
          <p:cNvSpPr/>
          <p:nvPr/>
        </p:nvSpPr>
        <p:spPr>
          <a:xfrm>
            <a:off x="2409825" y="6148388"/>
            <a:ext cx="9780588" cy="711200"/>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6" name="Freeform 9">
            <a:extLst>
              <a:ext uri="{FF2B5EF4-FFF2-40B4-BE49-F238E27FC236}">
                <a16:creationId xmlns:a16="http://schemas.microsoft.com/office/drawing/2014/main" id="{CAA7E068-C47D-4EA3-A461-1599C62B0FD4}"/>
              </a:ext>
            </a:extLst>
          </p:cNvPr>
          <p:cNvSpPr/>
          <p:nvPr/>
        </p:nvSpPr>
        <p:spPr>
          <a:xfrm>
            <a:off x="0" y="5457825"/>
            <a:ext cx="9648825"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Freeform 10">
            <a:extLst>
              <a:ext uri="{FF2B5EF4-FFF2-40B4-BE49-F238E27FC236}">
                <a16:creationId xmlns:a16="http://schemas.microsoft.com/office/drawing/2014/main" id="{A183FC95-0D75-4E6E-ABF2-A6E1DABE56F3}"/>
              </a:ext>
            </a:extLst>
          </p:cNvPr>
          <p:cNvSpPr/>
          <p:nvPr/>
        </p:nvSpPr>
        <p:spPr>
          <a:xfrm>
            <a:off x="0" y="5411788"/>
            <a:ext cx="10137775" cy="928687"/>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p>
        </p:txBody>
      </p:sp>
      <p:sp>
        <p:nvSpPr>
          <p:cNvPr id="8" name="Freeform 11">
            <a:extLst>
              <a:ext uri="{FF2B5EF4-FFF2-40B4-BE49-F238E27FC236}">
                <a16:creationId xmlns:a16="http://schemas.microsoft.com/office/drawing/2014/main" id="{9C5C24F3-FA1D-4986-B7A1-7687169BB780}"/>
              </a:ext>
            </a:extLst>
          </p:cNvPr>
          <p:cNvSpPr/>
          <p:nvPr/>
        </p:nvSpPr>
        <p:spPr>
          <a:xfrm>
            <a:off x="2241550" y="6116638"/>
            <a:ext cx="9948863" cy="741362"/>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p>
        </p:txBody>
      </p:sp>
      <p:sp>
        <p:nvSpPr>
          <p:cNvPr id="3" name="Picture Placeholder 2"/>
          <p:cNvSpPr>
            <a:spLocks noGrp="1"/>
          </p:cNvSpPr>
          <p:nvPr>
            <p:ph type="pic" idx="1"/>
          </p:nvPr>
        </p:nvSpPr>
        <p:spPr>
          <a:xfrm>
            <a:off x="6094412" y="609604"/>
            <a:ext cx="5180251" cy="4190999"/>
          </a:xfrm>
          <a:ln w="79375">
            <a:solidFill>
              <a:schemeClr val="tx1"/>
            </a:solidFill>
            <a:miter lim="800000"/>
          </a:ln>
          <a:effectLst>
            <a:outerShdw blurRad="50800" dist="38100" dir="5400000" algn="ctr" rotWithShape="0">
              <a:srgbClr val="000000">
                <a:alpha val="42000"/>
              </a:srgbClr>
            </a:outerShdw>
          </a:effectLst>
        </p:spPr>
        <p:txBody>
          <a:bodyPr rtlCol="0">
            <a:normAutofit/>
          </a:bodyPr>
          <a:lstStyle>
            <a:lvl1pPr marL="0" indent="0" algn="ctr">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endParaRPr lang="en-US" noProof="0" dirty="0"/>
          </a:p>
        </p:txBody>
      </p:sp>
      <p:sp>
        <p:nvSpPr>
          <p:cNvPr id="14" name="Title 1"/>
          <p:cNvSpPr>
            <a:spLocks noGrp="1"/>
          </p:cNvSpPr>
          <p:nvPr>
            <p:ph type="title"/>
          </p:nvPr>
        </p:nvSpPr>
        <p:spPr>
          <a:xfrm>
            <a:off x="901973" y="609600"/>
            <a:ext cx="4509865" cy="914400"/>
          </a:xfrm>
        </p:spPr>
        <p:txBody>
          <a:bodyPr anchor="b">
            <a:noAutofit/>
          </a:bodyPr>
          <a:lstStyle>
            <a:lvl1pPr algn="l">
              <a:defRPr sz="2200" b="0" i="0" cap="none" baseline="0">
                <a:solidFill>
                  <a:schemeClr val="tx2"/>
                </a:solidFill>
              </a:defRPr>
            </a:lvl1pPr>
          </a:lstStyle>
          <a:p>
            <a:r>
              <a:rPr lang="en-US"/>
              <a:t>Click to edit Master title style</a:t>
            </a:r>
            <a:endParaRPr lang="en-US" dirty="0"/>
          </a:p>
        </p:txBody>
      </p:sp>
      <p:sp>
        <p:nvSpPr>
          <p:cNvPr id="15" name="Text Placeholder 14"/>
          <p:cNvSpPr>
            <a:spLocks noGrp="1"/>
          </p:cNvSpPr>
          <p:nvPr>
            <p:ph type="body" sz="quarter" idx="14"/>
          </p:nvPr>
        </p:nvSpPr>
        <p:spPr>
          <a:xfrm>
            <a:off x="901978" y="1524001"/>
            <a:ext cx="4507326" cy="3295651"/>
          </a:xfrm>
        </p:spPr>
        <p:txBody>
          <a:bodyPr>
            <a:normAutofit/>
          </a:bodyPr>
          <a:lstStyle>
            <a:lvl1pPr marL="0" indent="0">
              <a:buFontTx/>
              <a:buNone/>
              <a:defRPr sz="1600"/>
            </a:lvl1pPr>
            <a:lvl2pPr>
              <a:buFontTx/>
              <a:buNone/>
              <a:defRPr/>
            </a:lvl2pPr>
            <a:lvl3pPr>
              <a:buFontTx/>
              <a:buNone/>
              <a:defRPr/>
            </a:lvl3pPr>
            <a:lvl4pPr>
              <a:buFontTx/>
              <a:buNone/>
              <a:defRPr/>
            </a:lvl4pPr>
            <a:lvl5pPr>
              <a:buFontTx/>
              <a:buNone/>
              <a:defRPr/>
            </a:lvl5pPr>
          </a:lstStyle>
          <a:p>
            <a:pPr lvl="0"/>
            <a:r>
              <a:rPr lang="en-US"/>
              <a:t>Click to edit Master text styles</a:t>
            </a:r>
          </a:p>
        </p:txBody>
      </p:sp>
      <p:sp>
        <p:nvSpPr>
          <p:cNvPr id="9" name="Date Placeholder 4">
            <a:extLst>
              <a:ext uri="{FF2B5EF4-FFF2-40B4-BE49-F238E27FC236}">
                <a16:creationId xmlns:a16="http://schemas.microsoft.com/office/drawing/2014/main" id="{59F20E09-AA30-4A13-8BD9-37CE12572C27}"/>
              </a:ext>
            </a:extLst>
          </p:cNvPr>
          <p:cNvSpPr>
            <a:spLocks noGrp="1"/>
          </p:cNvSpPr>
          <p:nvPr>
            <p:ph type="dt" sz="half" idx="15"/>
          </p:nvPr>
        </p:nvSpPr>
        <p:spPr/>
        <p:txBody>
          <a:bodyPr/>
          <a:lstStyle>
            <a:lvl1pPr>
              <a:defRPr/>
            </a:lvl1pPr>
          </a:lstStyle>
          <a:p>
            <a:pPr>
              <a:defRPr/>
            </a:pPr>
            <a:endParaRPr/>
          </a:p>
        </p:txBody>
      </p:sp>
      <p:sp>
        <p:nvSpPr>
          <p:cNvPr id="10" name="Footer Placeholder 5">
            <a:extLst>
              <a:ext uri="{FF2B5EF4-FFF2-40B4-BE49-F238E27FC236}">
                <a16:creationId xmlns:a16="http://schemas.microsoft.com/office/drawing/2014/main" id="{D274FA22-0313-49C3-9DDB-E50B41285BFE}"/>
              </a:ext>
            </a:extLst>
          </p:cNvPr>
          <p:cNvSpPr>
            <a:spLocks noGrp="1"/>
          </p:cNvSpPr>
          <p:nvPr>
            <p:ph type="ftr" sz="quarter" idx="16"/>
          </p:nvPr>
        </p:nvSpPr>
        <p:spPr/>
        <p:txBody>
          <a:bodyPr/>
          <a:lstStyle>
            <a:lvl1pPr>
              <a:defRPr/>
            </a:lvl1pPr>
          </a:lstStyle>
          <a:p>
            <a:pPr>
              <a:defRPr/>
            </a:pPr>
            <a:endParaRPr lang="en-US"/>
          </a:p>
        </p:txBody>
      </p:sp>
      <p:sp>
        <p:nvSpPr>
          <p:cNvPr id="11" name="Slide Number Placeholder 6">
            <a:extLst>
              <a:ext uri="{FF2B5EF4-FFF2-40B4-BE49-F238E27FC236}">
                <a16:creationId xmlns:a16="http://schemas.microsoft.com/office/drawing/2014/main" id="{0A8F2D41-4A09-4E60-BD80-D9C612688156}"/>
              </a:ext>
            </a:extLst>
          </p:cNvPr>
          <p:cNvSpPr>
            <a:spLocks noGrp="1"/>
          </p:cNvSpPr>
          <p:nvPr>
            <p:ph type="sldNum" sz="quarter" idx="17"/>
          </p:nvPr>
        </p:nvSpPr>
        <p:spPr/>
        <p:txBody>
          <a:bodyPr/>
          <a:lstStyle>
            <a:lvl1pPr>
              <a:defRPr/>
            </a:lvl1pPr>
          </a:lstStyle>
          <a:p>
            <a:fld id="{7A27EECE-D8A5-4708-8252-A2EC03389B5A}" type="slidenum">
              <a:rPr lang="en-US" altLang="en-US"/>
              <a:pPr/>
              <a:t>‹#›</a:t>
            </a:fld>
            <a:endParaRPr lang="en-US" altLang="en-US"/>
          </a:p>
        </p:txBody>
      </p:sp>
    </p:spTree>
    <p:extLst>
      <p:ext uri="{BB962C8B-B14F-4D97-AF65-F5344CB8AC3E}">
        <p14:creationId xmlns:p14="http://schemas.microsoft.com/office/powerpoint/2010/main" val="3424678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87574C8-8FAB-437A-9865-46832457B2D3}"/>
              </a:ext>
            </a:extLst>
          </p:cNvPr>
          <p:cNvSpPr/>
          <p:nvPr/>
        </p:nvSpPr>
        <p:spPr>
          <a:xfrm>
            <a:off x="0" y="0"/>
            <a:ext cx="12188825" cy="6858000"/>
          </a:xfrm>
          <a:prstGeom prst="rect">
            <a:avLst/>
          </a:prstGeom>
          <a:blipFill dpi="0" rotWithShape="1">
            <a:blip r:embed="rId14">
              <a:alphaModFix amt="15000"/>
            </a:blip>
            <a:srcRect/>
            <a:tile tx="0" ty="0" sx="76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dirty="0"/>
          </a:p>
        </p:txBody>
      </p:sp>
      <p:sp>
        <p:nvSpPr>
          <p:cNvPr id="2" name="Title Placeholder 1">
            <a:extLst>
              <a:ext uri="{FF2B5EF4-FFF2-40B4-BE49-F238E27FC236}">
                <a16:creationId xmlns:a16="http://schemas.microsoft.com/office/drawing/2014/main" id="{A41E4733-7340-4F91-89BD-08F332B433CA}"/>
              </a:ext>
            </a:extLst>
          </p:cNvPr>
          <p:cNvSpPr>
            <a:spLocks noGrp="1"/>
          </p:cNvSpPr>
          <p:nvPr>
            <p:ph type="title"/>
          </p:nvPr>
        </p:nvSpPr>
        <p:spPr>
          <a:xfrm>
            <a:off x="914400" y="274638"/>
            <a:ext cx="10360025" cy="1143000"/>
          </a:xfrm>
          <a:prstGeom prst="rect">
            <a:avLst/>
          </a:prstGeom>
        </p:spPr>
        <p:txBody>
          <a:bodyPr vert="horz" lIns="0" tIns="45720" rIns="0" bIns="45720" rtlCol="0" anchor="ctr">
            <a:normAutofit/>
          </a:bodyPr>
          <a:lstStyle/>
          <a:p>
            <a:r>
              <a:rPr lang="en-US"/>
              <a:t>Click to edit Master title style</a:t>
            </a:r>
            <a:endParaRPr lang="en-US" dirty="0"/>
          </a:p>
        </p:txBody>
      </p:sp>
      <p:sp>
        <p:nvSpPr>
          <p:cNvPr id="3078" name="Text Placeholder 2">
            <a:extLst>
              <a:ext uri="{FF2B5EF4-FFF2-40B4-BE49-F238E27FC236}">
                <a16:creationId xmlns:a16="http://schemas.microsoft.com/office/drawing/2014/main" id="{E06A27E0-CEEC-4C3A-8EA9-1FE23BD71A18}"/>
              </a:ext>
            </a:extLst>
          </p:cNvPr>
          <p:cNvSpPr>
            <a:spLocks noGrp="1"/>
          </p:cNvSpPr>
          <p:nvPr>
            <p:ph type="body" idx="1"/>
          </p:nvPr>
        </p:nvSpPr>
        <p:spPr bwMode="auto">
          <a:xfrm>
            <a:off x="914400" y="1600200"/>
            <a:ext cx="1036002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1AAEAA7C-A978-425F-9966-0D9F8A022C65}"/>
              </a:ext>
            </a:extLst>
          </p:cNvPr>
          <p:cNvSpPr>
            <a:spLocks noGrp="1"/>
          </p:cNvSpPr>
          <p:nvPr>
            <p:ph type="dt" sz="half" idx="2"/>
          </p:nvPr>
        </p:nvSpPr>
        <p:spPr>
          <a:xfrm>
            <a:off x="8532813" y="6416675"/>
            <a:ext cx="2640012" cy="365125"/>
          </a:xfrm>
          <a:prstGeom prst="rect">
            <a:avLst/>
          </a:prstGeom>
        </p:spPr>
        <p:txBody>
          <a:bodyPr vert="horz" lIns="0" tIns="45720" rIns="0" bIns="0" rtlCol="0" anchor="b" anchorCtr="0"/>
          <a:lstStyle>
            <a:lvl1pPr algn="r" eaLnBrk="0" hangingPunct="0">
              <a:defRPr lang="en-US" sz="900" kern="1200" cap="all" spc="110" baseline="0">
                <a:solidFill>
                  <a:srgbClr val="4D4D4D"/>
                </a:solidFill>
                <a:latin typeface="+mn-lt"/>
                <a:ea typeface="+mn-ea"/>
                <a:cs typeface="+mn-cs"/>
              </a:defRPr>
            </a:lvl1pPr>
          </a:lstStyle>
          <a:p>
            <a:pPr>
              <a:defRPr/>
            </a:pPr>
            <a:endParaRPr/>
          </a:p>
        </p:txBody>
      </p:sp>
      <p:sp>
        <p:nvSpPr>
          <p:cNvPr id="5" name="Footer Placeholder 4">
            <a:extLst>
              <a:ext uri="{FF2B5EF4-FFF2-40B4-BE49-F238E27FC236}">
                <a16:creationId xmlns:a16="http://schemas.microsoft.com/office/drawing/2014/main" id="{5E31D400-1847-4390-86CC-90D4B9624BB3}"/>
              </a:ext>
            </a:extLst>
          </p:cNvPr>
          <p:cNvSpPr>
            <a:spLocks noGrp="1"/>
          </p:cNvSpPr>
          <p:nvPr>
            <p:ph type="ftr" sz="quarter" idx="3"/>
          </p:nvPr>
        </p:nvSpPr>
        <p:spPr>
          <a:xfrm>
            <a:off x="304800" y="6416675"/>
            <a:ext cx="3859213" cy="365125"/>
          </a:xfrm>
          <a:prstGeom prst="rect">
            <a:avLst/>
          </a:prstGeom>
        </p:spPr>
        <p:txBody>
          <a:bodyPr vert="horz" lIns="0" tIns="45720" rIns="0" bIns="0" rtlCol="0" anchor="b" anchorCtr="0"/>
          <a:lstStyle>
            <a:lvl1pPr algn="l" eaLnBrk="0" hangingPunct="0">
              <a:defRPr sz="900" cap="all" spc="110" baseline="0">
                <a:solidFill>
                  <a:srgbClr val="4D4D4D"/>
                </a:solidFill>
                <a:latin typeface="Arial" charset="0"/>
                <a:ea typeface="ＭＳ Ｐゴシック" charset="0"/>
                <a:cs typeface="+mn-cs"/>
              </a:defRPr>
            </a:lvl1pPr>
          </a:lstStyle>
          <a:p>
            <a:pPr>
              <a:defRPr/>
            </a:pPr>
            <a:endParaRPr lang="en-US"/>
          </a:p>
        </p:txBody>
      </p:sp>
      <p:sp>
        <p:nvSpPr>
          <p:cNvPr id="6" name="Slide Number Placeholder 5">
            <a:extLst>
              <a:ext uri="{FF2B5EF4-FFF2-40B4-BE49-F238E27FC236}">
                <a16:creationId xmlns:a16="http://schemas.microsoft.com/office/drawing/2014/main" id="{9088345C-FD45-493D-8BCC-4CC62E1F3A96}"/>
              </a:ext>
            </a:extLst>
          </p:cNvPr>
          <p:cNvSpPr>
            <a:spLocks noGrp="1"/>
          </p:cNvSpPr>
          <p:nvPr>
            <p:ph type="sldNum" sz="quarter" idx="4"/>
          </p:nvPr>
        </p:nvSpPr>
        <p:spPr>
          <a:xfrm>
            <a:off x="11274425" y="6416675"/>
            <a:ext cx="609600" cy="365125"/>
          </a:xfrm>
          <a:prstGeom prst="rect">
            <a:avLst/>
          </a:prstGeom>
        </p:spPr>
        <p:txBody>
          <a:bodyPr vert="horz" wrap="square" lIns="0" tIns="45720" rIns="0" bIns="0" numCol="1" anchor="b" anchorCtr="0" compatLnSpc="1">
            <a:prstTxWarp prst="textNoShape">
              <a:avLst/>
            </a:prstTxWarp>
          </a:bodyPr>
          <a:lstStyle>
            <a:lvl1pPr algn="r" eaLnBrk="0" hangingPunct="0">
              <a:defRPr sz="1100" b="1">
                <a:solidFill>
                  <a:srgbClr val="4D4D4D"/>
                </a:solidFill>
              </a:defRPr>
            </a:lvl1pPr>
          </a:lstStyle>
          <a:p>
            <a:fld id="{EDA020E9-CA62-4C70-B215-121F1F6B74D1}" type="slidenum">
              <a:rPr lang="en-US" altLang="en-US"/>
              <a:pPr/>
              <a:t>‹#›</a:t>
            </a:fld>
            <a:endParaRPr lang="en-US" altLang="en-US"/>
          </a:p>
        </p:txBody>
      </p:sp>
    </p:spTree>
  </p:cSld>
  <p:clrMap bg1="dk1" tx1="lt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rtl="0" eaLnBrk="0" fontAlgn="base" hangingPunct="0">
        <a:spcBef>
          <a:spcPct val="0"/>
        </a:spcBef>
        <a:spcAft>
          <a:spcPct val="0"/>
        </a:spcAft>
        <a:defRPr sz="3600" kern="1200" cap="all">
          <a:solidFill>
            <a:schemeClr val="tx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3600">
          <a:solidFill>
            <a:schemeClr val="tx1"/>
          </a:solidFill>
          <a:latin typeface="Gill Sans MT" charset="0"/>
          <a:ea typeface="MS PGothic" panose="020B0600070205080204" pitchFamily="34" charset="-128"/>
          <a:cs typeface="ＭＳ Ｐゴシック" charset="0"/>
        </a:defRPr>
      </a:lvl2pPr>
      <a:lvl3pPr algn="l" rtl="0" eaLnBrk="0" fontAlgn="base" hangingPunct="0">
        <a:spcBef>
          <a:spcPct val="0"/>
        </a:spcBef>
        <a:spcAft>
          <a:spcPct val="0"/>
        </a:spcAft>
        <a:defRPr sz="3600">
          <a:solidFill>
            <a:schemeClr val="tx1"/>
          </a:solidFill>
          <a:latin typeface="Gill Sans MT" charset="0"/>
          <a:ea typeface="MS PGothic" panose="020B0600070205080204" pitchFamily="34" charset="-128"/>
          <a:cs typeface="ＭＳ Ｐゴシック" charset="0"/>
        </a:defRPr>
      </a:lvl3pPr>
      <a:lvl4pPr algn="l" rtl="0" eaLnBrk="0" fontAlgn="base" hangingPunct="0">
        <a:spcBef>
          <a:spcPct val="0"/>
        </a:spcBef>
        <a:spcAft>
          <a:spcPct val="0"/>
        </a:spcAft>
        <a:defRPr sz="3600">
          <a:solidFill>
            <a:schemeClr val="tx1"/>
          </a:solidFill>
          <a:latin typeface="Gill Sans MT" charset="0"/>
          <a:ea typeface="MS PGothic" panose="020B0600070205080204" pitchFamily="34" charset="-128"/>
          <a:cs typeface="ＭＳ Ｐゴシック" charset="0"/>
        </a:defRPr>
      </a:lvl4pPr>
      <a:lvl5pPr algn="l" rtl="0" eaLnBrk="0" fontAlgn="base" hangingPunct="0">
        <a:spcBef>
          <a:spcPct val="0"/>
        </a:spcBef>
        <a:spcAft>
          <a:spcPct val="0"/>
        </a:spcAft>
        <a:defRPr sz="3600">
          <a:solidFill>
            <a:schemeClr val="tx1"/>
          </a:solidFill>
          <a:latin typeface="Gill Sans MT" charset="0"/>
          <a:ea typeface="MS PGothic" panose="020B0600070205080204" pitchFamily="34" charset="-128"/>
          <a:cs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3050" algn="l" rtl="0" eaLnBrk="0" fontAlgn="base" hangingPunct="0">
        <a:spcBef>
          <a:spcPts val="700"/>
        </a:spcBef>
        <a:spcAft>
          <a:spcPct val="0"/>
        </a:spcAft>
        <a:buClr>
          <a:schemeClr val="accent1"/>
        </a:buClr>
        <a:buSzPct val="85000"/>
        <a:buFont typeface="Wingdings 3" panose="05040102010807070707" pitchFamily="18" charset="2"/>
        <a:buChar char=""/>
        <a:defRPr sz="2000" kern="1200">
          <a:solidFill>
            <a:schemeClr val="tx1"/>
          </a:solidFill>
          <a:latin typeface="+mn-lt"/>
          <a:ea typeface="MS PGothic" panose="020B0600070205080204" pitchFamily="34" charset="-128"/>
          <a:cs typeface="ＭＳ Ｐゴシック" charset="0"/>
        </a:defRPr>
      </a:lvl1pPr>
      <a:lvl2pPr marL="742950" indent="-273050" algn="l" rtl="0" eaLnBrk="0" fontAlgn="base" hangingPunct="0">
        <a:spcBef>
          <a:spcPts val="700"/>
        </a:spcBef>
        <a:spcAft>
          <a:spcPct val="0"/>
        </a:spcAft>
        <a:buClr>
          <a:schemeClr val="accent1"/>
        </a:buClr>
        <a:buSzPct val="85000"/>
        <a:buFont typeface="Wingdings 3" panose="05040102010807070707" pitchFamily="18" charset="2"/>
        <a:buChar char=""/>
        <a:defRPr sz="1600" kern="1200">
          <a:solidFill>
            <a:schemeClr val="tx1"/>
          </a:solidFill>
          <a:latin typeface="+mn-lt"/>
          <a:ea typeface="MS PGothic" panose="020B0600070205080204" pitchFamily="34" charset="-128"/>
          <a:cs typeface="+mn-cs"/>
        </a:defRPr>
      </a:lvl2pPr>
      <a:lvl3pPr marL="1143000" indent="-273050" algn="l" rtl="0" eaLnBrk="0" fontAlgn="base" hangingPunct="0">
        <a:spcBef>
          <a:spcPts val="700"/>
        </a:spcBef>
        <a:spcAft>
          <a:spcPct val="0"/>
        </a:spcAft>
        <a:buClr>
          <a:schemeClr val="accent1"/>
        </a:buClr>
        <a:buSzPct val="85000"/>
        <a:buFont typeface="Wingdings 3" panose="05040102010807070707" pitchFamily="18" charset="2"/>
        <a:buChar char=""/>
        <a:defRPr sz="1400" kern="1200">
          <a:solidFill>
            <a:schemeClr val="tx1"/>
          </a:solidFill>
          <a:latin typeface="+mn-lt"/>
          <a:ea typeface="MS PGothic" panose="020B0600070205080204" pitchFamily="34" charset="-128"/>
          <a:cs typeface="+mn-cs"/>
        </a:defRPr>
      </a:lvl3pPr>
      <a:lvl4pPr marL="1600200" indent="-273050" algn="l" rtl="0" eaLnBrk="0" fontAlgn="base" hangingPunct="0">
        <a:spcBef>
          <a:spcPts val="700"/>
        </a:spcBef>
        <a:spcAft>
          <a:spcPct val="0"/>
        </a:spcAft>
        <a:buClr>
          <a:schemeClr val="accent1"/>
        </a:buClr>
        <a:buSzPct val="85000"/>
        <a:buFont typeface="Wingdings 3" panose="05040102010807070707" pitchFamily="18" charset="2"/>
        <a:buChar char=""/>
        <a:defRPr sz="1400" kern="1200">
          <a:solidFill>
            <a:schemeClr val="tx1"/>
          </a:solidFill>
          <a:latin typeface="+mn-lt"/>
          <a:ea typeface="MS PGothic" panose="020B0600070205080204" pitchFamily="34" charset="-128"/>
          <a:cs typeface="+mn-cs"/>
        </a:defRPr>
      </a:lvl4pPr>
      <a:lvl5pPr marL="2057400" indent="-273050" algn="l" rtl="0" eaLnBrk="0" fontAlgn="base" hangingPunct="0">
        <a:spcBef>
          <a:spcPts val="700"/>
        </a:spcBef>
        <a:spcAft>
          <a:spcPct val="0"/>
        </a:spcAft>
        <a:buClr>
          <a:schemeClr val="accent1"/>
        </a:buClr>
        <a:buSzPct val="85000"/>
        <a:buFont typeface="Wingdings 3" panose="05040102010807070707" pitchFamily="18" charset="2"/>
        <a:buChar char=""/>
        <a:defRPr sz="1400" kern="1200">
          <a:solidFill>
            <a:schemeClr val="tx1"/>
          </a:solidFill>
          <a:latin typeface="+mn-lt"/>
          <a:ea typeface="MS PGothic" panose="020B0600070205080204" pitchFamily="34" charset="-128"/>
          <a:cs typeface="+mn-cs"/>
        </a:defRPr>
      </a:lvl5pPr>
      <a:lvl6pPr marL="25146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6pPr>
      <a:lvl7pPr marL="29718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7pPr>
      <a:lvl8pPr marL="3429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8pPr>
      <a:lvl9pPr marL="3886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lexairinc.com"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7.wmf"/><Relationship Id="rId3" Type="http://schemas.openxmlformats.org/officeDocument/2006/relationships/oleObject" Target="../embeddings/oleObject2.bin"/><Relationship Id="rId7" Type="http://schemas.openxmlformats.org/officeDocument/2006/relationships/oleObject" Target="../embeddings/oleObject4.bin"/><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wmf"/><Relationship Id="rId5" Type="http://schemas.openxmlformats.org/officeDocument/2006/relationships/oleObject" Target="../embeddings/oleObject3.bin"/><Relationship Id="rId10" Type="http://schemas.openxmlformats.org/officeDocument/2006/relationships/image" Target="../media/image18.jpeg"/><Relationship Id="rId4" Type="http://schemas.openxmlformats.org/officeDocument/2006/relationships/image" Target="../media/image15.wmf"/><Relationship Id="rId9" Type="http://schemas.openxmlformats.org/officeDocument/2006/relationships/oleObject" Target="../embeddings/oleObject5.bin"/></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9.jpeg"/></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file:///\\air10\aallen\Haas%20video.MP4" TargetMode="External"/><Relationship Id="rId1" Type="http://schemas.microsoft.com/office/2007/relationships/media" Target="file:///\\air10\aallen\Haas%20video.MP4" TargetMode="External"/><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3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3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59.png"/></Relationships>
</file>

<file path=ppt/slides/_rels/slide43.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www.lexairinc.com/mta/c-wr-pr.html"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3.jp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4.w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074" name="Text Box 2">
            <a:extLst>
              <a:ext uri="{FF2B5EF4-FFF2-40B4-BE49-F238E27FC236}">
                <a16:creationId xmlns:a16="http://schemas.microsoft.com/office/drawing/2014/main" id="{5AD2B4BB-8CFE-42A6-9675-B09996DECB0C}"/>
              </a:ext>
            </a:extLst>
          </p:cNvPr>
          <p:cNvSpPr txBox="1">
            <a:spLocks noChangeArrowheads="1"/>
          </p:cNvSpPr>
          <p:nvPr/>
        </p:nvSpPr>
        <p:spPr bwMode="auto">
          <a:xfrm>
            <a:off x="2235200" y="304800"/>
            <a:ext cx="7413625"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algn="ctr" eaLnBrk="0" hangingPunct="0">
              <a:spcBef>
                <a:spcPct val="50000"/>
              </a:spcBef>
              <a:defRPr/>
            </a:pPr>
            <a:endParaRPr lang="en-US" sz="2400">
              <a:latin typeface="Times New Roman" charset="0"/>
            </a:endParaRPr>
          </a:p>
        </p:txBody>
      </p:sp>
      <p:sp>
        <p:nvSpPr>
          <p:cNvPr id="15363" name="TextBox 1">
            <a:extLst>
              <a:ext uri="{FF2B5EF4-FFF2-40B4-BE49-F238E27FC236}">
                <a16:creationId xmlns:a16="http://schemas.microsoft.com/office/drawing/2014/main" id="{F9357AC9-EB72-4F90-A611-09A1566627E6}"/>
              </a:ext>
            </a:extLst>
          </p:cNvPr>
          <p:cNvSpPr txBox="1">
            <a:spLocks noChangeArrowheads="1"/>
          </p:cNvSpPr>
          <p:nvPr/>
        </p:nvSpPr>
        <p:spPr bwMode="auto">
          <a:xfrm>
            <a:off x="3402013" y="4038600"/>
            <a:ext cx="5384800"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en-US" altLang="en-US" sz="2800">
                <a:latin typeface="Times New Roman" panose="02020603050405020304" pitchFamily="18" charset="0"/>
                <a:cs typeface="Times New Roman" panose="02020603050405020304" pitchFamily="18" charset="0"/>
              </a:rPr>
              <a:t> </a:t>
            </a:r>
            <a:endParaRPr lang="en-US" altLang="en-US" sz="1800"/>
          </a:p>
          <a:p>
            <a:pPr algn="ctr" eaLnBrk="1" hangingPunct="1"/>
            <a:r>
              <a:rPr lang="en-US" altLang="en-US" sz="1800">
                <a:solidFill>
                  <a:schemeClr val="bg1"/>
                </a:solidFill>
                <a:latin typeface="Times New Roman" panose="02020603050405020304" pitchFamily="18" charset="0"/>
                <a:cs typeface="Times New Roman" panose="02020603050405020304" pitchFamily="18" charset="0"/>
              </a:rPr>
              <a:t>Ph: 859-255-5001</a:t>
            </a:r>
          </a:p>
          <a:p>
            <a:pPr algn="ctr" eaLnBrk="1" hangingPunct="1"/>
            <a:r>
              <a:rPr lang="en-US" altLang="en-US" sz="1800">
                <a:solidFill>
                  <a:schemeClr val="bg1"/>
                </a:solidFill>
                <a:latin typeface="Times New Roman" panose="02020603050405020304" pitchFamily="18" charset="0"/>
                <a:cs typeface="Times New Roman" panose="02020603050405020304" pitchFamily="18" charset="0"/>
              </a:rPr>
              <a:t> Fax: 859-255-6656</a:t>
            </a:r>
          </a:p>
          <a:p>
            <a:pPr algn="ctr" eaLnBrk="1" hangingPunct="1"/>
            <a:r>
              <a:rPr lang="en-US" altLang="en-US" sz="1800">
                <a:latin typeface="Times New Roman" panose="02020603050405020304" pitchFamily="18" charset="0"/>
                <a:cs typeface="Times New Roman" panose="02020603050405020304" pitchFamily="18" charset="0"/>
                <a:hlinkClick r:id="rId3"/>
              </a:rPr>
              <a:t>www.lexairinc.com</a:t>
            </a:r>
            <a:endParaRPr lang="en-US" altLang="en-US" sz="1800">
              <a:solidFill>
                <a:schemeClr val="bg1"/>
              </a:solidFill>
              <a:latin typeface="Times New Roman" panose="02020603050405020304" pitchFamily="18" charset="0"/>
              <a:cs typeface="Times New Roman" panose="02020603050405020304" pitchFamily="18" charset="0"/>
            </a:endParaRPr>
          </a:p>
        </p:txBody>
      </p:sp>
      <p:pic>
        <p:nvPicPr>
          <p:cNvPr id="15365" name="Picture 5">
            <a:extLst>
              <a:ext uri="{FF2B5EF4-FFF2-40B4-BE49-F238E27FC236}">
                <a16:creationId xmlns:a16="http://schemas.microsoft.com/office/drawing/2014/main" id="{85AB75EB-C105-44E5-8F56-8B46B886A60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46450" y="1295400"/>
            <a:ext cx="5495925"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0D372E19-A5DF-490C-9DF7-7A9ED81CF395}"/>
              </a:ext>
            </a:extLst>
          </p:cNvPr>
          <p:cNvSpPr>
            <a:spLocks noGrp="1"/>
          </p:cNvSpPr>
          <p:nvPr>
            <p:ph idx="1"/>
          </p:nvPr>
        </p:nvSpPr>
        <p:spPr>
          <a:xfrm>
            <a:off x="0" y="381000"/>
            <a:ext cx="5891213" cy="2057400"/>
          </a:xfrm>
        </p:spPr>
        <p:txBody>
          <a:bodyPr>
            <a:normAutofit/>
          </a:bodyPr>
          <a:lstStyle/>
          <a:p>
            <a:pPr eaLnBrk="1" hangingPunct="1">
              <a:buClrTx/>
              <a:buFont typeface="Arial"/>
              <a:buChar char="•"/>
              <a:defRPr/>
            </a:pPr>
            <a:r>
              <a:rPr lang="en-US" sz="1800" dirty="0">
                <a:solidFill>
                  <a:srgbClr val="F5F6F1"/>
                </a:solidFill>
                <a:ea typeface="ＭＳ Ｐゴシック" charset="0"/>
              </a:rPr>
              <a:t>Eliminates the need for draw tube to increase your spindle and sub spindle thru diameter up to 35% </a:t>
            </a:r>
          </a:p>
          <a:p>
            <a:pPr lvl="1" eaLnBrk="1" hangingPunct="1">
              <a:buClrTx/>
              <a:buFont typeface="Arial"/>
              <a:buChar char="•"/>
              <a:defRPr/>
            </a:pPr>
            <a:r>
              <a:rPr lang="en-US" sz="1800" dirty="0">
                <a:solidFill>
                  <a:srgbClr val="F5F6F1"/>
                </a:solidFill>
                <a:ea typeface="ＭＳ Ｐゴシック" charset="0"/>
              </a:rPr>
              <a:t>Shorter body for tool clearance issues</a:t>
            </a:r>
          </a:p>
          <a:p>
            <a:pPr lvl="2" eaLnBrk="1" hangingPunct="1">
              <a:buClrTx/>
              <a:buFont typeface="Arial"/>
              <a:buChar char="•"/>
              <a:defRPr/>
            </a:pPr>
            <a:r>
              <a:rPr lang="en-US" sz="1800" dirty="0">
                <a:solidFill>
                  <a:srgbClr val="F5F6F1"/>
                </a:solidFill>
                <a:ea typeface="ＭＳ Ｐゴシック" charset="0"/>
              </a:rPr>
              <a:t>Standard concentricity adjustments</a:t>
            </a:r>
          </a:p>
          <a:p>
            <a:pPr eaLnBrk="1" hangingPunct="1">
              <a:buFont typeface="Wingdings 3" charset="0"/>
              <a:buChar char=""/>
              <a:defRPr/>
            </a:pPr>
            <a:endParaRPr lang="en-US" sz="2200" dirty="0">
              <a:solidFill>
                <a:srgbClr val="F5F6F1"/>
              </a:solidFill>
              <a:ea typeface="ＭＳ Ｐゴシック" charset="0"/>
            </a:endParaRPr>
          </a:p>
          <a:p>
            <a:pPr marL="0" indent="0" eaLnBrk="1" hangingPunct="1">
              <a:buFont typeface="Wingdings 3" charset="0"/>
              <a:buNone/>
              <a:defRPr/>
            </a:pPr>
            <a:endParaRPr lang="en-US" dirty="0">
              <a:ea typeface="ＭＳ Ｐゴシック" charset="0"/>
            </a:endParaRPr>
          </a:p>
          <a:p>
            <a:pPr eaLnBrk="1" hangingPunct="1">
              <a:buFont typeface="Wingdings 3" charset="0"/>
              <a:buChar char=""/>
              <a:defRPr/>
            </a:pPr>
            <a:endParaRPr lang="en-US" dirty="0">
              <a:ea typeface="ＭＳ Ｐゴシック" charset="0"/>
            </a:endParaRPr>
          </a:p>
          <a:p>
            <a:pPr marL="0" indent="0" eaLnBrk="1" hangingPunct="1">
              <a:buFont typeface="Wingdings 3" charset="0"/>
              <a:buNone/>
              <a:defRPr/>
            </a:pPr>
            <a:endParaRPr lang="en-US" dirty="0">
              <a:ea typeface="ＭＳ Ｐゴシック" charset="0"/>
            </a:endParaRPr>
          </a:p>
        </p:txBody>
      </p:sp>
      <p:grpSp>
        <p:nvGrpSpPr>
          <p:cNvPr id="2050" name="Group 16">
            <a:extLst>
              <a:ext uri="{FF2B5EF4-FFF2-40B4-BE49-F238E27FC236}">
                <a16:creationId xmlns:a16="http://schemas.microsoft.com/office/drawing/2014/main" id="{A424C3EF-575A-47A6-8E3A-62A7F0ACAA8D}"/>
              </a:ext>
            </a:extLst>
          </p:cNvPr>
          <p:cNvGrpSpPr>
            <a:grpSpLocks/>
          </p:cNvGrpSpPr>
          <p:nvPr/>
        </p:nvGrpSpPr>
        <p:grpSpPr bwMode="auto">
          <a:xfrm>
            <a:off x="5688013" y="3262313"/>
            <a:ext cx="4900612" cy="3062287"/>
            <a:chOff x="3132" y="2304"/>
            <a:chExt cx="2544" cy="1887"/>
          </a:xfrm>
        </p:grpSpPr>
        <p:graphicFrame>
          <p:nvGraphicFramePr>
            <p:cNvPr id="2059" name="Object 17">
              <a:extLst>
                <a:ext uri="{FF2B5EF4-FFF2-40B4-BE49-F238E27FC236}">
                  <a16:creationId xmlns:a16="http://schemas.microsoft.com/office/drawing/2014/main" id="{C8C851A2-15DB-48E0-AA66-BDD780B0CC39}"/>
                </a:ext>
              </a:extLst>
            </p:cNvPr>
            <p:cNvGraphicFramePr>
              <a:graphicFrameLocks noChangeAspect="1"/>
            </p:cNvGraphicFramePr>
            <p:nvPr/>
          </p:nvGraphicFramePr>
          <p:xfrm>
            <a:off x="3238" y="2304"/>
            <a:ext cx="2280" cy="1887"/>
          </p:xfrm>
          <a:graphic>
            <a:graphicData uri="http://schemas.openxmlformats.org/presentationml/2006/ole">
              <mc:AlternateContent xmlns:mc="http://schemas.openxmlformats.org/markup-compatibility/2006">
                <mc:Choice xmlns:v="urn:schemas-microsoft-com:vml" Requires="v">
                  <p:oleObj name="CorelDRAW" r:id="rId3" imgW="7258050" imgH="6000750" progId="CorelDraw.Graphic.8">
                    <p:embed/>
                  </p:oleObj>
                </mc:Choice>
                <mc:Fallback>
                  <p:oleObj name="CorelDRAW" r:id="rId3" imgW="7258050" imgH="6000750" progId="CorelDraw.Graphic.8">
                    <p:embed/>
                    <p:pic>
                      <p:nvPicPr>
                        <p:cNvPr id="0" name="Object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 y="2304"/>
                          <a:ext cx="2280" cy="1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60" name="Object 18">
              <a:extLst>
                <a:ext uri="{FF2B5EF4-FFF2-40B4-BE49-F238E27FC236}">
                  <a16:creationId xmlns:a16="http://schemas.microsoft.com/office/drawing/2014/main" id="{7E03446D-82B0-4882-A2AF-F9D82A158A5C}"/>
                </a:ext>
              </a:extLst>
            </p:cNvPr>
            <p:cNvGraphicFramePr>
              <a:graphicFrameLocks noChangeAspect="1"/>
            </p:cNvGraphicFramePr>
            <p:nvPr/>
          </p:nvGraphicFramePr>
          <p:xfrm>
            <a:off x="3132" y="3075"/>
            <a:ext cx="2544" cy="368"/>
          </p:xfrm>
          <a:graphic>
            <a:graphicData uri="http://schemas.openxmlformats.org/presentationml/2006/ole">
              <mc:AlternateContent xmlns:mc="http://schemas.openxmlformats.org/markup-compatibility/2006">
                <mc:Choice xmlns:v="urn:schemas-microsoft-com:vml" Requires="v">
                  <p:oleObj name="CorelDRAW" r:id="rId5" imgW="7467600" imgH="1171575" progId="CorelDraw.Graphic.8">
                    <p:embed/>
                  </p:oleObj>
                </mc:Choice>
                <mc:Fallback>
                  <p:oleObj name="CorelDRAW" r:id="rId5" imgW="7467600" imgH="1171575" progId="CorelDraw.Graphic.8">
                    <p:embed/>
                    <p:pic>
                      <p:nvPicPr>
                        <p:cNvPr id="0" name="Object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2" y="3075"/>
                          <a:ext cx="2544"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2051" name="TextBox 1">
            <a:extLst>
              <a:ext uri="{FF2B5EF4-FFF2-40B4-BE49-F238E27FC236}">
                <a16:creationId xmlns:a16="http://schemas.microsoft.com/office/drawing/2014/main" id="{9EDB969E-0BF5-4D37-BB95-ABCC09427FEA}"/>
              </a:ext>
            </a:extLst>
          </p:cNvPr>
          <p:cNvSpPr txBox="1">
            <a:spLocks noChangeArrowheads="1"/>
          </p:cNvSpPr>
          <p:nvPr/>
        </p:nvSpPr>
        <p:spPr bwMode="auto">
          <a:xfrm>
            <a:off x="10837863" y="3436938"/>
            <a:ext cx="1220787" cy="9223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800">
                <a:solidFill>
                  <a:srgbClr val="FFFFFF"/>
                </a:solidFill>
              </a:rPr>
              <a:t>Standard 3 jaw chuck</a:t>
            </a:r>
          </a:p>
        </p:txBody>
      </p:sp>
      <p:sp>
        <p:nvSpPr>
          <p:cNvPr id="2052" name="TextBox 2">
            <a:extLst>
              <a:ext uri="{FF2B5EF4-FFF2-40B4-BE49-F238E27FC236}">
                <a16:creationId xmlns:a16="http://schemas.microsoft.com/office/drawing/2014/main" id="{9360BA8A-7FFF-4D8D-A04A-BA8A6C92731B}"/>
              </a:ext>
            </a:extLst>
          </p:cNvPr>
          <p:cNvSpPr txBox="1">
            <a:spLocks noChangeArrowheads="1"/>
          </p:cNvSpPr>
          <p:nvPr/>
        </p:nvSpPr>
        <p:spPr bwMode="auto">
          <a:xfrm>
            <a:off x="10766425" y="354013"/>
            <a:ext cx="1158875" cy="6461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800">
                <a:solidFill>
                  <a:srgbClr val="FFFFFF"/>
                </a:solidFill>
              </a:rPr>
              <a:t>Full bore chuck</a:t>
            </a:r>
          </a:p>
        </p:txBody>
      </p:sp>
      <p:sp>
        <p:nvSpPr>
          <p:cNvPr id="2053" name="Line 17">
            <a:extLst>
              <a:ext uri="{FF2B5EF4-FFF2-40B4-BE49-F238E27FC236}">
                <a16:creationId xmlns:a16="http://schemas.microsoft.com/office/drawing/2014/main" id="{8F217998-BE42-4300-867A-6FF9508B4EFF}"/>
              </a:ext>
            </a:extLst>
          </p:cNvPr>
          <p:cNvSpPr>
            <a:spLocks noChangeShapeType="1"/>
          </p:cNvSpPr>
          <p:nvPr/>
        </p:nvSpPr>
        <p:spPr bwMode="auto">
          <a:xfrm flipH="1">
            <a:off x="10244138" y="673100"/>
            <a:ext cx="522287" cy="255588"/>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4" name="Line 17">
            <a:extLst>
              <a:ext uri="{FF2B5EF4-FFF2-40B4-BE49-F238E27FC236}">
                <a16:creationId xmlns:a16="http://schemas.microsoft.com/office/drawing/2014/main" id="{3D70F459-5E22-475E-95B1-EFAF846F1317}"/>
              </a:ext>
            </a:extLst>
          </p:cNvPr>
          <p:cNvSpPr>
            <a:spLocks noChangeShapeType="1"/>
          </p:cNvSpPr>
          <p:nvPr/>
        </p:nvSpPr>
        <p:spPr bwMode="auto">
          <a:xfrm flipH="1">
            <a:off x="10121900" y="3775075"/>
            <a:ext cx="715963" cy="252413"/>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055" name="Group 13">
            <a:extLst>
              <a:ext uri="{FF2B5EF4-FFF2-40B4-BE49-F238E27FC236}">
                <a16:creationId xmlns:a16="http://schemas.microsoft.com/office/drawing/2014/main" id="{4974702F-FB26-4898-B8C1-9DEA0C688B09}"/>
              </a:ext>
            </a:extLst>
          </p:cNvPr>
          <p:cNvGrpSpPr>
            <a:grpSpLocks noChangeAspect="1"/>
          </p:cNvGrpSpPr>
          <p:nvPr/>
        </p:nvGrpSpPr>
        <p:grpSpPr bwMode="auto">
          <a:xfrm>
            <a:off x="5789613" y="457200"/>
            <a:ext cx="4922837" cy="2927350"/>
            <a:chOff x="3216" y="1392"/>
            <a:chExt cx="2450" cy="1942"/>
          </a:xfrm>
        </p:grpSpPr>
        <p:graphicFrame>
          <p:nvGraphicFramePr>
            <p:cNvPr id="2057" name="Object 14">
              <a:extLst>
                <a:ext uri="{FF2B5EF4-FFF2-40B4-BE49-F238E27FC236}">
                  <a16:creationId xmlns:a16="http://schemas.microsoft.com/office/drawing/2014/main" id="{0F12B232-9A30-4A9A-B841-3E2C32F32E54}"/>
                </a:ext>
              </a:extLst>
            </p:cNvPr>
            <p:cNvGraphicFramePr>
              <a:graphicFrameLocks noChangeAspect="1"/>
            </p:cNvGraphicFramePr>
            <p:nvPr/>
          </p:nvGraphicFramePr>
          <p:xfrm>
            <a:off x="3504" y="1392"/>
            <a:ext cx="1992" cy="1942"/>
          </p:xfrm>
          <a:graphic>
            <a:graphicData uri="http://schemas.openxmlformats.org/presentationml/2006/ole">
              <mc:AlternateContent xmlns:mc="http://schemas.openxmlformats.org/markup-compatibility/2006">
                <mc:Choice xmlns:v="urn:schemas-microsoft-com:vml" Requires="v">
                  <p:oleObj name="CorelDRAW" r:id="rId7" imgW="6305550" imgH="6153150" progId="CorelDraw.Graphic.8">
                    <p:embed/>
                  </p:oleObj>
                </mc:Choice>
                <mc:Fallback>
                  <p:oleObj name="CorelDRAW" r:id="rId7" imgW="6305550" imgH="6153150" progId="CorelDraw.Graphic.8">
                    <p:embed/>
                    <p:pic>
                      <p:nvPicPr>
                        <p:cNvPr id="0" name="Object 1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04" y="1392"/>
                          <a:ext cx="1992" cy="1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8" name="Object 15">
              <a:extLst>
                <a:ext uri="{FF2B5EF4-FFF2-40B4-BE49-F238E27FC236}">
                  <a16:creationId xmlns:a16="http://schemas.microsoft.com/office/drawing/2014/main" id="{3614CF69-E790-4A62-8C20-4B7A3B0ECC32}"/>
                </a:ext>
              </a:extLst>
            </p:cNvPr>
            <p:cNvGraphicFramePr>
              <a:graphicFrameLocks noChangeAspect="1"/>
            </p:cNvGraphicFramePr>
            <p:nvPr/>
          </p:nvGraphicFramePr>
          <p:xfrm>
            <a:off x="3216" y="2124"/>
            <a:ext cx="2450" cy="477"/>
          </p:xfrm>
          <a:graphic>
            <a:graphicData uri="http://schemas.openxmlformats.org/presentationml/2006/ole">
              <mc:AlternateContent xmlns:mc="http://schemas.openxmlformats.org/markup-compatibility/2006">
                <mc:Choice xmlns:v="urn:schemas-microsoft-com:vml" Requires="v">
                  <p:oleObj name="CorelDRAW" r:id="rId9" imgW="7467600" imgH="1171575" progId="CorelDraw.Graphic.8">
                    <p:embed/>
                  </p:oleObj>
                </mc:Choice>
                <mc:Fallback>
                  <p:oleObj name="CorelDRAW" r:id="rId9" imgW="7467600" imgH="1171575" progId="CorelDraw.Graphic.8">
                    <p:embed/>
                    <p:pic>
                      <p:nvPicPr>
                        <p:cNvPr id="0" name="Object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16" y="2124"/>
                          <a:ext cx="2450" cy="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pic>
        <p:nvPicPr>
          <p:cNvPr id="2056" name="Picture 24" descr="Photo 022">
            <a:extLst>
              <a:ext uri="{FF2B5EF4-FFF2-40B4-BE49-F238E27FC236}">
                <a16:creationId xmlns:a16="http://schemas.microsoft.com/office/drawing/2014/main" id="{0DDDE940-1B60-4C7B-A48C-806DD8A400D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17613" y="2286000"/>
            <a:ext cx="2751137"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12" descr="Photo 021">
            <a:extLst>
              <a:ext uri="{FF2B5EF4-FFF2-40B4-BE49-F238E27FC236}">
                <a16:creationId xmlns:a16="http://schemas.microsoft.com/office/drawing/2014/main" id="{C48A0890-49A5-4A22-90F8-8B99FFEEC98B}"/>
              </a:ext>
            </a:extLst>
          </p:cNvPr>
          <p:cNvPicPr>
            <a:picLocks noChangeAspect="1" noChangeArrowheads="1"/>
          </p:cNvPicPr>
          <p:nvPr/>
        </p:nvPicPr>
        <p:blipFill>
          <a:blip r:embed="rId3">
            <a:lum bright="10000" contrast="10000"/>
            <a:extLst>
              <a:ext uri="{28A0092B-C50C-407E-A947-70E740481C1C}">
                <a14:useLocalDpi xmlns:a14="http://schemas.microsoft.com/office/drawing/2010/main" val="0"/>
              </a:ext>
            </a:extLst>
          </a:blip>
          <a:srcRect/>
          <a:stretch>
            <a:fillRect/>
          </a:stretch>
        </p:blipFill>
        <p:spPr bwMode="auto">
          <a:xfrm>
            <a:off x="9059863" y="2482850"/>
            <a:ext cx="2894012" cy="268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4" name="Picture 10" descr="Photo 017">
            <a:extLst>
              <a:ext uri="{FF2B5EF4-FFF2-40B4-BE49-F238E27FC236}">
                <a16:creationId xmlns:a16="http://schemas.microsoft.com/office/drawing/2014/main" id="{3181739A-F390-4027-91B5-D121732377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538" y="2430463"/>
            <a:ext cx="2700337" cy="209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1">
            <a:extLst>
              <a:ext uri="{FF2B5EF4-FFF2-40B4-BE49-F238E27FC236}">
                <a16:creationId xmlns:a16="http://schemas.microsoft.com/office/drawing/2014/main" id="{5366EE46-1E6C-4EC5-B572-F832D2283C97}"/>
              </a:ext>
            </a:extLst>
          </p:cNvPr>
          <p:cNvSpPr>
            <a:spLocks noChangeArrowheads="1"/>
          </p:cNvSpPr>
          <p:nvPr/>
        </p:nvSpPr>
        <p:spPr bwMode="auto">
          <a:xfrm>
            <a:off x="3046413" y="533400"/>
            <a:ext cx="5891212" cy="303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Arial" panose="020B0604020202020204" pitchFamily="34" charset="0"/>
                <a:ea typeface="MS PGothic" panose="020B0600070205080204" pitchFamily="34" charset="-128"/>
              </a:defRPr>
            </a:lvl1pPr>
            <a:lvl2pPr marL="800100" indent="-34290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nSpc>
                <a:spcPct val="120000"/>
              </a:lnSpc>
              <a:buFont typeface="Arial" panose="020B0604020202020204" pitchFamily="34" charset="0"/>
              <a:buChar char="•"/>
            </a:pPr>
            <a:r>
              <a:rPr lang="en-US" altLang="en-US" sz="2000">
                <a:solidFill>
                  <a:srgbClr val="F5F6F1"/>
                </a:solidFill>
              </a:rPr>
              <a:t>Adjustable clamp force</a:t>
            </a:r>
          </a:p>
          <a:p>
            <a:pPr lvl="1">
              <a:lnSpc>
                <a:spcPct val="120000"/>
              </a:lnSpc>
              <a:buFont typeface="Arial" panose="020B0604020202020204" pitchFamily="34" charset="0"/>
              <a:buChar char="•"/>
            </a:pPr>
            <a:r>
              <a:rPr lang="en-US" altLang="en-US" sz="2000">
                <a:solidFill>
                  <a:srgbClr val="F5F6F1"/>
                </a:solidFill>
              </a:rPr>
              <a:t>Spanner wrench</a:t>
            </a:r>
          </a:p>
          <a:p>
            <a:pPr lvl="1">
              <a:lnSpc>
                <a:spcPct val="120000"/>
              </a:lnSpc>
              <a:buFont typeface="Arial" panose="020B0604020202020204" pitchFamily="34" charset="0"/>
              <a:buChar char="•"/>
            </a:pPr>
            <a:r>
              <a:rPr lang="en-US" altLang="en-US" sz="2000">
                <a:solidFill>
                  <a:srgbClr val="F5F6F1"/>
                </a:solidFill>
              </a:rPr>
              <a:t>Removing or changing internal die springs</a:t>
            </a:r>
          </a:p>
          <a:p>
            <a:pPr>
              <a:lnSpc>
                <a:spcPct val="120000"/>
              </a:lnSpc>
              <a:buFont typeface="Arial" panose="020B0604020202020204" pitchFamily="34" charset="0"/>
              <a:buChar char="•"/>
            </a:pPr>
            <a:r>
              <a:rPr lang="en-US" altLang="en-US" sz="2000">
                <a:solidFill>
                  <a:srgbClr val="F5F6F1"/>
                </a:solidFill>
              </a:rPr>
              <a:t>Spring close air open for fail safe operation</a:t>
            </a:r>
          </a:p>
          <a:p>
            <a:pPr>
              <a:lnSpc>
                <a:spcPct val="120000"/>
              </a:lnSpc>
              <a:buFont typeface="Arial" panose="020B0604020202020204" pitchFamily="34" charset="0"/>
              <a:buChar char="•"/>
            </a:pPr>
            <a:r>
              <a:rPr lang="en-US" altLang="en-US" sz="2000">
                <a:solidFill>
                  <a:srgbClr val="F5F6F1"/>
                </a:solidFill>
              </a:rPr>
              <a:t>Clamp and unclamp operation in less than one second, suitable for high volume applications</a:t>
            </a:r>
          </a:p>
          <a:p>
            <a:pPr>
              <a:lnSpc>
                <a:spcPct val="120000"/>
              </a:lnSpc>
              <a:buFont typeface="Arial" panose="020B0604020202020204" pitchFamily="34" charset="0"/>
              <a:buChar char="•"/>
            </a:pPr>
            <a:r>
              <a:rPr lang="en-US" altLang="en-US" sz="2000">
                <a:solidFill>
                  <a:srgbClr val="F5F6F1"/>
                </a:solidFill>
              </a:rPr>
              <a:t>No loss in clamp pressure due to centrifugal force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3">
            <a:extLst>
              <a:ext uri="{FF2B5EF4-FFF2-40B4-BE49-F238E27FC236}">
                <a16:creationId xmlns:a16="http://schemas.microsoft.com/office/drawing/2014/main" id="{F2B2837D-447F-4015-AA9E-B21079E6AE6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7000" y="593725"/>
            <a:ext cx="4192588" cy="373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Content Placeholder 6">
            <a:extLst>
              <a:ext uri="{FF2B5EF4-FFF2-40B4-BE49-F238E27FC236}">
                <a16:creationId xmlns:a16="http://schemas.microsoft.com/office/drawing/2014/main" id="{704DC624-3A4E-46DD-9C37-024DC55C7BD0}"/>
              </a:ext>
            </a:extLst>
          </p:cNvPr>
          <p:cNvGraphicFramePr>
            <a:graphicFrameLocks/>
          </p:cNvGraphicFramePr>
          <p:nvPr/>
        </p:nvGraphicFramePr>
        <p:xfrm>
          <a:off x="4471988" y="152400"/>
          <a:ext cx="7680324" cy="4600575"/>
        </p:xfrm>
        <a:graphic>
          <a:graphicData uri="http://schemas.openxmlformats.org/drawingml/2006/table">
            <a:tbl>
              <a:tblPr>
                <a:tableStyleId>{93296810-A885-4BE3-A3E7-6D5BEEA58F35}</a:tableStyleId>
              </a:tblPr>
              <a:tblGrid>
                <a:gridCol w="1066359">
                  <a:extLst>
                    <a:ext uri="{9D8B030D-6E8A-4147-A177-3AD203B41FA5}">
                      <a16:colId xmlns:a16="http://schemas.microsoft.com/office/drawing/2014/main" val="20000"/>
                    </a:ext>
                  </a:extLst>
                </a:gridCol>
                <a:gridCol w="888632">
                  <a:extLst>
                    <a:ext uri="{9D8B030D-6E8A-4147-A177-3AD203B41FA5}">
                      <a16:colId xmlns:a16="http://schemas.microsoft.com/office/drawing/2014/main" val="20001"/>
                    </a:ext>
                  </a:extLst>
                </a:gridCol>
                <a:gridCol w="1002886">
                  <a:extLst>
                    <a:ext uri="{9D8B030D-6E8A-4147-A177-3AD203B41FA5}">
                      <a16:colId xmlns:a16="http://schemas.microsoft.com/office/drawing/2014/main" val="20002"/>
                    </a:ext>
                  </a:extLst>
                </a:gridCol>
                <a:gridCol w="1167917">
                  <a:extLst>
                    <a:ext uri="{9D8B030D-6E8A-4147-A177-3AD203B41FA5}">
                      <a16:colId xmlns:a16="http://schemas.microsoft.com/office/drawing/2014/main" val="20003"/>
                    </a:ext>
                  </a:extLst>
                </a:gridCol>
                <a:gridCol w="1142527">
                  <a:extLst>
                    <a:ext uri="{9D8B030D-6E8A-4147-A177-3AD203B41FA5}">
                      <a16:colId xmlns:a16="http://schemas.microsoft.com/office/drawing/2014/main" val="20004"/>
                    </a:ext>
                  </a:extLst>
                </a:gridCol>
                <a:gridCol w="710906">
                  <a:extLst>
                    <a:ext uri="{9D8B030D-6E8A-4147-A177-3AD203B41FA5}">
                      <a16:colId xmlns:a16="http://schemas.microsoft.com/office/drawing/2014/main" val="20005"/>
                    </a:ext>
                  </a:extLst>
                </a:gridCol>
                <a:gridCol w="710906">
                  <a:extLst>
                    <a:ext uri="{9D8B030D-6E8A-4147-A177-3AD203B41FA5}">
                      <a16:colId xmlns:a16="http://schemas.microsoft.com/office/drawing/2014/main" val="20006"/>
                    </a:ext>
                  </a:extLst>
                </a:gridCol>
                <a:gridCol w="990191">
                  <a:extLst>
                    <a:ext uri="{9D8B030D-6E8A-4147-A177-3AD203B41FA5}">
                      <a16:colId xmlns:a16="http://schemas.microsoft.com/office/drawing/2014/main" val="20007"/>
                    </a:ext>
                  </a:extLst>
                </a:gridCol>
              </a:tblGrid>
              <a:tr h="984699">
                <a:tc>
                  <a:txBody>
                    <a:bodyPr/>
                    <a:lstStyle/>
                    <a:p>
                      <a:pPr algn="ctr"/>
                      <a:r>
                        <a:rPr lang="en-US" sz="1400" dirty="0">
                          <a:solidFill>
                            <a:srgbClr val="F5F6F1"/>
                          </a:solidFill>
                        </a:rPr>
                        <a:t>Model Number </a:t>
                      </a:r>
                    </a:p>
                  </a:txBody>
                  <a:tcPr marL="70389" marR="70389" marT="35206" marB="35206" anchor="ctr">
                    <a:noFill/>
                  </a:tcPr>
                </a:tc>
                <a:tc>
                  <a:txBody>
                    <a:bodyPr/>
                    <a:lstStyle/>
                    <a:p>
                      <a:pPr algn="ctr"/>
                      <a:r>
                        <a:rPr lang="en-US" sz="1400" dirty="0">
                          <a:solidFill>
                            <a:srgbClr val="F5F6F1"/>
                          </a:solidFill>
                        </a:rPr>
                        <a:t>Chuck Diameter</a:t>
                      </a:r>
                    </a:p>
                  </a:txBody>
                  <a:tcPr marL="70389" marR="70389" marT="35206" marB="35206" anchor="ctr">
                    <a:noFill/>
                  </a:tcPr>
                </a:tc>
                <a:tc>
                  <a:txBody>
                    <a:bodyPr/>
                    <a:lstStyle/>
                    <a:p>
                      <a:pPr algn="ctr"/>
                      <a:r>
                        <a:rPr lang="en-US" sz="1400" dirty="0">
                          <a:solidFill>
                            <a:srgbClr val="F5F6F1"/>
                          </a:solidFill>
                        </a:rPr>
                        <a:t>Master Collet (Pad Style) </a:t>
                      </a:r>
                    </a:p>
                  </a:txBody>
                  <a:tcPr marL="70389" marR="70389" marT="35206" marB="35206" anchor="ctr">
                    <a:noFill/>
                  </a:tcPr>
                </a:tc>
                <a:tc>
                  <a:txBody>
                    <a:bodyPr/>
                    <a:lstStyle/>
                    <a:p>
                      <a:pPr algn="ctr"/>
                      <a:r>
                        <a:rPr lang="en-US" sz="1400" dirty="0">
                          <a:solidFill>
                            <a:srgbClr val="F5F6F1"/>
                          </a:solidFill>
                        </a:rPr>
                        <a:t>Capacity Using Pads </a:t>
                      </a:r>
                    </a:p>
                  </a:txBody>
                  <a:tcPr marL="70389" marR="70389" marT="35206" marB="35206" anchor="ctr">
                    <a:noFill/>
                  </a:tcPr>
                </a:tc>
                <a:tc>
                  <a:txBody>
                    <a:bodyPr/>
                    <a:lstStyle/>
                    <a:p>
                      <a:pPr algn="ctr"/>
                      <a:r>
                        <a:rPr lang="en-US" sz="1400">
                          <a:solidFill>
                            <a:srgbClr val="F5F6F1"/>
                          </a:solidFill>
                        </a:rPr>
                        <a:t>Capacity Using Solid Collets </a:t>
                      </a:r>
                    </a:p>
                  </a:txBody>
                  <a:tcPr marL="70389" marR="70389" marT="35206" marB="35206" anchor="ctr">
                    <a:noFill/>
                  </a:tcPr>
                </a:tc>
                <a:tc>
                  <a:txBody>
                    <a:bodyPr/>
                    <a:lstStyle/>
                    <a:p>
                      <a:pPr algn="ctr"/>
                      <a:r>
                        <a:rPr lang="en-US" sz="1400" dirty="0">
                          <a:solidFill>
                            <a:srgbClr val="F5F6F1"/>
                          </a:solidFill>
                        </a:rPr>
                        <a:t>ASA Spindle </a:t>
                      </a:r>
                    </a:p>
                  </a:txBody>
                  <a:tcPr marL="70389" marR="70389" marT="35206" marB="35206" anchor="ctr">
                    <a:noFill/>
                  </a:tcPr>
                </a:tc>
                <a:tc>
                  <a:txBody>
                    <a:bodyPr/>
                    <a:lstStyle/>
                    <a:p>
                      <a:pPr algn="ctr"/>
                      <a:r>
                        <a:rPr lang="en-US" sz="1400">
                          <a:solidFill>
                            <a:srgbClr val="F5F6F1"/>
                          </a:solidFill>
                        </a:rPr>
                        <a:t>Weight (LBS) </a:t>
                      </a:r>
                    </a:p>
                  </a:txBody>
                  <a:tcPr marL="70389" marR="70389" marT="35206" marB="35206" anchor="ctr">
                    <a:noFill/>
                  </a:tcPr>
                </a:tc>
                <a:tc>
                  <a:txBody>
                    <a:bodyPr/>
                    <a:lstStyle/>
                    <a:p>
                      <a:pPr algn="ctr"/>
                      <a:r>
                        <a:rPr lang="en-US" sz="1400">
                          <a:solidFill>
                            <a:srgbClr val="F5F6F1"/>
                          </a:solidFill>
                        </a:rPr>
                        <a:t>Grip Force (LBF) </a:t>
                      </a:r>
                    </a:p>
                  </a:txBody>
                  <a:tcPr marL="70389" marR="70389" marT="35206" marB="35206" anchor="ctr">
                    <a:noFill/>
                  </a:tcPr>
                </a:tc>
                <a:extLst>
                  <a:ext uri="{0D108BD9-81ED-4DB2-BD59-A6C34878D82A}">
                    <a16:rowId xmlns:a16="http://schemas.microsoft.com/office/drawing/2014/main" val="10000"/>
                  </a:ext>
                </a:extLst>
              </a:tr>
              <a:tr h="450546">
                <a:tc>
                  <a:txBody>
                    <a:bodyPr/>
                    <a:lstStyle/>
                    <a:p>
                      <a:pPr algn="ctr"/>
                      <a:r>
                        <a:rPr lang="en-US" sz="1400" dirty="0">
                          <a:solidFill>
                            <a:srgbClr val="F5F6F1"/>
                          </a:solidFill>
                        </a:rPr>
                        <a:t>FB6-20</a:t>
                      </a:r>
                    </a:p>
                  </a:txBody>
                  <a:tcPr marL="70389" marR="70389" marT="35206" marB="35206" anchor="ctr">
                    <a:noFill/>
                  </a:tcPr>
                </a:tc>
                <a:tc>
                  <a:txBody>
                    <a:bodyPr/>
                    <a:lstStyle/>
                    <a:p>
                      <a:pPr algn="ctr"/>
                      <a:r>
                        <a:rPr lang="en-US" sz="1400">
                          <a:solidFill>
                            <a:srgbClr val="F5F6F1"/>
                          </a:solidFill>
                        </a:rPr>
                        <a:t>6.75</a:t>
                      </a:r>
                    </a:p>
                  </a:txBody>
                  <a:tcPr marL="70389" marR="70389" marT="35206" marB="35206" anchor="ctr">
                    <a:noFill/>
                  </a:tcPr>
                </a:tc>
                <a:tc>
                  <a:txBody>
                    <a:bodyPr/>
                    <a:lstStyle/>
                    <a:p>
                      <a:pPr algn="ctr"/>
                      <a:r>
                        <a:rPr lang="en-US" sz="1400">
                          <a:solidFill>
                            <a:srgbClr val="F5F6F1"/>
                          </a:solidFill>
                        </a:rPr>
                        <a:t>S20</a:t>
                      </a:r>
                    </a:p>
                  </a:txBody>
                  <a:tcPr marL="70389" marR="70389" marT="35206" marB="35206" anchor="ctr">
                    <a:noFill/>
                  </a:tcPr>
                </a:tc>
                <a:tc>
                  <a:txBody>
                    <a:bodyPr/>
                    <a:lstStyle/>
                    <a:p>
                      <a:pPr algn="ctr"/>
                      <a:r>
                        <a:rPr lang="en-US" sz="1400">
                          <a:solidFill>
                            <a:srgbClr val="F5F6F1"/>
                          </a:solidFill>
                        </a:rPr>
                        <a:t>1/4 to 2</a:t>
                      </a:r>
                    </a:p>
                  </a:txBody>
                  <a:tcPr marL="70389" marR="70389" marT="35206" marB="35206" anchor="ctr">
                    <a:noFill/>
                  </a:tcPr>
                </a:tc>
                <a:tc>
                  <a:txBody>
                    <a:bodyPr/>
                    <a:lstStyle/>
                    <a:p>
                      <a:pPr algn="ctr"/>
                      <a:r>
                        <a:rPr lang="en-US" sz="1400">
                          <a:solidFill>
                            <a:srgbClr val="F5F6F1"/>
                          </a:solidFill>
                        </a:rPr>
                        <a:t>1/4 to 2</a:t>
                      </a:r>
                    </a:p>
                  </a:txBody>
                  <a:tcPr marL="70389" marR="70389" marT="35206" marB="35206" anchor="ctr">
                    <a:noFill/>
                  </a:tcPr>
                </a:tc>
                <a:tc>
                  <a:txBody>
                    <a:bodyPr/>
                    <a:lstStyle/>
                    <a:p>
                      <a:pPr algn="ctr"/>
                      <a:r>
                        <a:rPr lang="en-US" sz="1400">
                          <a:solidFill>
                            <a:srgbClr val="F5F6F1"/>
                          </a:solidFill>
                        </a:rPr>
                        <a:t>A2-5</a:t>
                      </a:r>
                    </a:p>
                  </a:txBody>
                  <a:tcPr marL="70389" marR="70389" marT="35206" marB="35206" anchor="ctr">
                    <a:noFill/>
                  </a:tcPr>
                </a:tc>
                <a:tc>
                  <a:txBody>
                    <a:bodyPr/>
                    <a:lstStyle/>
                    <a:p>
                      <a:pPr algn="ctr"/>
                      <a:r>
                        <a:rPr lang="en-US" sz="1400">
                          <a:solidFill>
                            <a:srgbClr val="F5F6F1"/>
                          </a:solidFill>
                        </a:rPr>
                        <a:t>35</a:t>
                      </a:r>
                    </a:p>
                  </a:txBody>
                  <a:tcPr marL="70389" marR="70389" marT="35206" marB="35206" anchor="ctr">
                    <a:noFill/>
                  </a:tcPr>
                </a:tc>
                <a:tc>
                  <a:txBody>
                    <a:bodyPr/>
                    <a:lstStyle/>
                    <a:p>
                      <a:pPr algn="ctr"/>
                      <a:r>
                        <a:rPr lang="en-US" sz="1400">
                          <a:solidFill>
                            <a:srgbClr val="F5F6F1"/>
                          </a:solidFill>
                        </a:rPr>
                        <a:t>15,000</a:t>
                      </a:r>
                    </a:p>
                  </a:txBody>
                  <a:tcPr marL="70389" marR="70389" marT="35206" marB="35206" anchor="ctr">
                    <a:noFill/>
                  </a:tcPr>
                </a:tc>
                <a:extLst>
                  <a:ext uri="{0D108BD9-81ED-4DB2-BD59-A6C34878D82A}">
                    <a16:rowId xmlns:a16="http://schemas.microsoft.com/office/drawing/2014/main" val="10001"/>
                  </a:ext>
                </a:extLst>
              </a:tr>
              <a:tr h="527555">
                <a:tc>
                  <a:txBody>
                    <a:bodyPr/>
                    <a:lstStyle/>
                    <a:p>
                      <a:pPr algn="ctr"/>
                      <a:r>
                        <a:rPr lang="en-US" sz="1400">
                          <a:solidFill>
                            <a:srgbClr val="F5F6F1"/>
                          </a:solidFill>
                        </a:rPr>
                        <a:t>FB6-20 B60</a:t>
                      </a:r>
                    </a:p>
                  </a:txBody>
                  <a:tcPr marL="70389" marR="70389" marT="35206" marB="35206" anchor="ctr">
                    <a:noFill/>
                  </a:tcPr>
                </a:tc>
                <a:tc>
                  <a:txBody>
                    <a:bodyPr/>
                    <a:lstStyle/>
                    <a:p>
                      <a:pPr algn="ctr"/>
                      <a:r>
                        <a:rPr lang="en-US" sz="1400">
                          <a:solidFill>
                            <a:srgbClr val="F5F6F1"/>
                          </a:solidFill>
                        </a:rPr>
                        <a:t>6.75</a:t>
                      </a:r>
                    </a:p>
                  </a:txBody>
                  <a:tcPr marL="70389" marR="70389" marT="35206" marB="35206" anchor="ctr">
                    <a:noFill/>
                  </a:tcPr>
                </a:tc>
                <a:tc>
                  <a:txBody>
                    <a:bodyPr/>
                    <a:lstStyle/>
                    <a:p>
                      <a:pPr algn="ctr"/>
                      <a:r>
                        <a:rPr lang="en-US" sz="1400" dirty="0">
                          <a:solidFill>
                            <a:srgbClr val="F5F6F1"/>
                          </a:solidFill>
                        </a:rPr>
                        <a:t>S20</a:t>
                      </a:r>
                    </a:p>
                  </a:txBody>
                  <a:tcPr marL="70389" marR="70389" marT="35206" marB="35206" anchor="ctr">
                    <a:noFill/>
                  </a:tcPr>
                </a:tc>
                <a:tc>
                  <a:txBody>
                    <a:bodyPr/>
                    <a:lstStyle/>
                    <a:p>
                      <a:pPr algn="ctr"/>
                      <a:r>
                        <a:rPr lang="en-US" sz="1400" dirty="0">
                          <a:solidFill>
                            <a:srgbClr val="F5F6F1"/>
                          </a:solidFill>
                        </a:rPr>
                        <a:t>1/4 to 2</a:t>
                      </a:r>
                    </a:p>
                  </a:txBody>
                  <a:tcPr marL="70389" marR="70389" marT="35206" marB="35206" anchor="ctr">
                    <a:noFill/>
                  </a:tcPr>
                </a:tc>
                <a:tc>
                  <a:txBody>
                    <a:bodyPr/>
                    <a:lstStyle/>
                    <a:p>
                      <a:pPr algn="ctr"/>
                      <a:r>
                        <a:rPr lang="en-US" sz="1400" dirty="0">
                          <a:solidFill>
                            <a:srgbClr val="F5F6F1"/>
                          </a:solidFill>
                        </a:rPr>
                        <a:t>1/4 to 2-3/8</a:t>
                      </a:r>
                    </a:p>
                  </a:txBody>
                  <a:tcPr marL="70389" marR="70389" marT="35206" marB="35206" anchor="ctr">
                    <a:noFill/>
                  </a:tcPr>
                </a:tc>
                <a:tc>
                  <a:txBody>
                    <a:bodyPr/>
                    <a:lstStyle/>
                    <a:p>
                      <a:pPr algn="ctr"/>
                      <a:r>
                        <a:rPr lang="en-US" sz="1400">
                          <a:solidFill>
                            <a:srgbClr val="F5F6F1"/>
                          </a:solidFill>
                        </a:rPr>
                        <a:t>A2-5</a:t>
                      </a:r>
                    </a:p>
                  </a:txBody>
                  <a:tcPr marL="70389" marR="70389" marT="35206" marB="35206" anchor="ctr">
                    <a:noFill/>
                  </a:tcPr>
                </a:tc>
                <a:tc>
                  <a:txBody>
                    <a:bodyPr/>
                    <a:lstStyle/>
                    <a:p>
                      <a:pPr algn="ctr"/>
                      <a:r>
                        <a:rPr lang="en-US" sz="1400">
                          <a:solidFill>
                            <a:srgbClr val="F5F6F1"/>
                          </a:solidFill>
                        </a:rPr>
                        <a:t>35</a:t>
                      </a:r>
                    </a:p>
                  </a:txBody>
                  <a:tcPr marL="70389" marR="70389" marT="35206" marB="35206" anchor="ctr">
                    <a:noFill/>
                  </a:tcPr>
                </a:tc>
                <a:tc>
                  <a:txBody>
                    <a:bodyPr/>
                    <a:lstStyle/>
                    <a:p>
                      <a:pPr algn="ctr"/>
                      <a:r>
                        <a:rPr lang="en-US" sz="1400">
                          <a:solidFill>
                            <a:srgbClr val="F5F6F1"/>
                          </a:solidFill>
                        </a:rPr>
                        <a:t>15,000</a:t>
                      </a:r>
                    </a:p>
                  </a:txBody>
                  <a:tcPr marL="70389" marR="70389" marT="35206" marB="35206" anchor="ctr">
                    <a:noFill/>
                  </a:tcPr>
                </a:tc>
                <a:extLst>
                  <a:ext uri="{0D108BD9-81ED-4DB2-BD59-A6C34878D82A}">
                    <a16:rowId xmlns:a16="http://schemas.microsoft.com/office/drawing/2014/main" val="10002"/>
                  </a:ext>
                </a:extLst>
              </a:tr>
              <a:tr h="527555">
                <a:tc>
                  <a:txBody>
                    <a:bodyPr/>
                    <a:lstStyle/>
                    <a:p>
                      <a:pPr algn="ctr"/>
                      <a:r>
                        <a:rPr lang="en-US" sz="1400">
                          <a:solidFill>
                            <a:srgbClr val="F5F6F1"/>
                          </a:solidFill>
                        </a:rPr>
                        <a:t>FB8-27</a:t>
                      </a:r>
                    </a:p>
                  </a:txBody>
                  <a:tcPr marL="70389" marR="70389" marT="35206" marB="35206" anchor="ctr">
                    <a:noFill/>
                  </a:tcPr>
                </a:tc>
                <a:tc>
                  <a:txBody>
                    <a:bodyPr/>
                    <a:lstStyle/>
                    <a:p>
                      <a:pPr algn="ctr"/>
                      <a:r>
                        <a:rPr lang="en-US" sz="1400">
                          <a:solidFill>
                            <a:srgbClr val="F5F6F1"/>
                          </a:solidFill>
                        </a:rPr>
                        <a:t>8</a:t>
                      </a:r>
                    </a:p>
                  </a:txBody>
                  <a:tcPr marL="70389" marR="70389" marT="35206" marB="35206" anchor="ctr">
                    <a:noFill/>
                  </a:tcPr>
                </a:tc>
                <a:tc>
                  <a:txBody>
                    <a:bodyPr/>
                    <a:lstStyle/>
                    <a:p>
                      <a:pPr algn="ctr"/>
                      <a:r>
                        <a:rPr lang="en-US" sz="1400" dirty="0">
                          <a:solidFill>
                            <a:srgbClr val="F5F6F1"/>
                          </a:solidFill>
                        </a:rPr>
                        <a:t>S26</a:t>
                      </a:r>
                    </a:p>
                  </a:txBody>
                  <a:tcPr marL="70389" marR="70389" marT="35206" marB="35206" anchor="ctr">
                    <a:noFill/>
                  </a:tcPr>
                </a:tc>
                <a:tc>
                  <a:txBody>
                    <a:bodyPr/>
                    <a:lstStyle/>
                    <a:p>
                      <a:pPr algn="ctr"/>
                      <a:r>
                        <a:rPr lang="en-US" sz="1400" dirty="0">
                          <a:solidFill>
                            <a:srgbClr val="F5F6F1"/>
                          </a:solidFill>
                        </a:rPr>
                        <a:t>1/4 to</a:t>
                      </a:r>
                      <a:r>
                        <a:rPr lang="en-US" sz="1400" baseline="0" dirty="0">
                          <a:solidFill>
                            <a:srgbClr val="F5F6F1"/>
                          </a:solidFill>
                        </a:rPr>
                        <a:t> </a:t>
                      </a:r>
                      <a:r>
                        <a:rPr lang="en-US" sz="1400" dirty="0">
                          <a:solidFill>
                            <a:srgbClr val="F5F6F1"/>
                          </a:solidFill>
                        </a:rPr>
                        <a:t>2-5/8</a:t>
                      </a:r>
                    </a:p>
                  </a:txBody>
                  <a:tcPr marL="70389" marR="70389" marT="35206" marB="35206" anchor="ctr">
                    <a:noFill/>
                  </a:tcPr>
                </a:tc>
                <a:tc>
                  <a:txBody>
                    <a:bodyPr/>
                    <a:lstStyle/>
                    <a:p>
                      <a:pPr algn="ctr"/>
                      <a:r>
                        <a:rPr lang="en-US" sz="1400" dirty="0">
                          <a:solidFill>
                            <a:srgbClr val="F5F6F1"/>
                          </a:solidFill>
                        </a:rPr>
                        <a:t>1/4 to</a:t>
                      </a:r>
                      <a:r>
                        <a:rPr lang="en-US" sz="1400" baseline="0" dirty="0">
                          <a:solidFill>
                            <a:srgbClr val="F5F6F1"/>
                          </a:solidFill>
                        </a:rPr>
                        <a:t> </a:t>
                      </a:r>
                      <a:r>
                        <a:rPr lang="en-US" sz="1400" dirty="0">
                          <a:solidFill>
                            <a:srgbClr val="F5F6F1"/>
                          </a:solidFill>
                        </a:rPr>
                        <a:t>2-3/4</a:t>
                      </a:r>
                    </a:p>
                  </a:txBody>
                  <a:tcPr marL="70389" marR="70389" marT="35206" marB="35206" anchor="ctr">
                    <a:noFill/>
                  </a:tcPr>
                </a:tc>
                <a:tc>
                  <a:txBody>
                    <a:bodyPr/>
                    <a:lstStyle/>
                    <a:p>
                      <a:pPr algn="ctr"/>
                      <a:r>
                        <a:rPr lang="en-US" sz="1400" dirty="0">
                          <a:solidFill>
                            <a:srgbClr val="F5F6F1"/>
                          </a:solidFill>
                        </a:rPr>
                        <a:t>A2-6</a:t>
                      </a:r>
                    </a:p>
                  </a:txBody>
                  <a:tcPr marL="70389" marR="70389" marT="35206" marB="35206" anchor="ctr">
                    <a:noFill/>
                  </a:tcPr>
                </a:tc>
                <a:tc>
                  <a:txBody>
                    <a:bodyPr/>
                    <a:lstStyle/>
                    <a:p>
                      <a:pPr algn="ctr"/>
                      <a:r>
                        <a:rPr lang="en-US" sz="1400">
                          <a:solidFill>
                            <a:srgbClr val="F5F6F1"/>
                          </a:solidFill>
                        </a:rPr>
                        <a:t>49</a:t>
                      </a:r>
                    </a:p>
                  </a:txBody>
                  <a:tcPr marL="70389" marR="70389" marT="35206" marB="35206" anchor="ctr">
                    <a:noFill/>
                  </a:tcPr>
                </a:tc>
                <a:tc>
                  <a:txBody>
                    <a:bodyPr/>
                    <a:lstStyle/>
                    <a:p>
                      <a:pPr algn="ctr"/>
                      <a:r>
                        <a:rPr lang="en-US" sz="1400">
                          <a:solidFill>
                            <a:srgbClr val="F5F6F1"/>
                          </a:solidFill>
                        </a:rPr>
                        <a:t>17,000</a:t>
                      </a:r>
                    </a:p>
                  </a:txBody>
                  <a:tcPr marL="70389" marR="70389" marT="35206" marB="35206" anchor="ctr">
                    <a:noFill/>
                  </a:tcPr>
                </a:tc>
                <a:extLst>
                  <a:ext uri="{0D108BD9-81ED-4DB2-BD59-A6C34878D82A}">
                    <a16:rowId xmlns:a16="http://schemas.microsoft.com/office/drawing/2014/main" val="10003"/>
                  </a:ext>
                </a:extLst>
              </a:tr>
              <a:tr h="527555">
                <a:tc>
                  <a:txBody>
                    <a:bodyPr/>
                    <a:lstStyle/>
                    <a:p>
                      <a:pPr algn="ctr"/>
                      <a:r>
                        <a:rPr lang="en-US" sz="1400">
                          <a:solidFill>
                            <a:srgbClr val="F5F6F1"/>
                          </a:solidFill>
                        </a:rPr>
                        <a:t>FB10-32A</a:t>
                      </a:r>
                    </a:p>
                  </a:txBody>
                  <a:tcPr marL="70389" marR="70389" marT="35206" marB="35206" anchor="ctr">
                    <a:noFill/>
                  </a:tcPr>
                </a:tc>
                <a:tc>
                  <a:txBody>
                    <a:bodyPr/>
                    <a:lstStyle/>
                    <a:p>
                      <a:pPr algn="ctr"/>
                      <a:r>
                        <a:rPr lang="en-US" sz="1400">
                          <a:solidFill>
                            <a:srgbClr val="F5F6F1"/>
                          </a:solidFill>
                        </a:rPr>
                        <a:t>10</a:t>
                      </a:r>
                    </a:p>
                  </a:txBody>
                  <a:tcPr marL="70389" marR="70389" marT="35206" marB="35206" anchor="ctr">
                    <a:noFill/>
                  </a:tcPr>
                </a:tc>
                <a:tc>
                  <a:txBody>
                    <a:bodyPr/>
                    <a:lstStyle/>
                    <a:p>
                      <a:pPr algn="ctr"/>
                      <a:r>
                        <a:rPr lang="en-US" sz="1400" dirty="0">
                          <a:solidFill>
                            <a:srgbClr val="F5F6F1"/>
                          </a:solidFill>
                        </a:rPr>
                        <a:t>S30</a:t>
                      </a:r>
                    </a:p>
                  </a:txBody>
                  <a:tcPr marL="70389" marR="70389" marT="35206" marB="35206" anchor="ctr">
                    <a:noFill/>
                  </a:tcPr>
                </a:tc>
                <a:tc>
                  <a:txBody>
                    <a:bodyPr/>
                    <a:lstStyle/>
                    <a:p>
                      <a:pPr algn="ctr"/>
                      <a:r>
                        <a:rPr lang="en-US" sz="1400" dirty="0">
                          <a:solidFill>
                            <a:srgbClr val="F5F6F1"/>
                          </a:solidFill>
                        </a:rPr>
                        <a:t>1/4 to</a:t>
                      </a:r>
                      <a:r>
                        <a:rPr lang="en-US" sz="1400" baseline="0" dirty="0">
                          <a:solidFill>
                            <a:srgbClr val="F5F6F1"/>
                          </a:solidFill>
                        </a:rPr>
                        <a:t> </a:t>
                      </a:r>
                      <a:r>
                        <a:rPr lang="en-US" sz="1400" dirty="0">
                          <a:solidFill>
                            <a:srgbClr val="F5F6F1"/>
                          </a:solidFill>
                        </a:rPr>
                        <a:t>3 </a:t>
                      </a:r>
                    </a:p>
                  </a:txBody>
                  <a:tcPr marL="70389" marR="70389" marT="35206" marB="35206" anchor="ctr">
                    <a:noFill/>
                  </a:tcPr>
                </a:tc>
                <a:tc>
                  <a:txBody>
                    <a:bodyPr/>
                    <a:lstStyle/>
                    <a:p>
                      <a:pPr algn="ctr"/>
                      <a:r>
                        <a:rPr lang="en-US" sz="1400" dirty="0">
                          <a:solidFill>
                            <a:srgbClr val="F5F6F1"/>
                          </a:solidFill>
                        </a:rPr>
                        <a:t>1/4 to</a:t>
                      </a:r>
                      <a:r>
                        <a:rPr lang="en-US" sz="1400" baseline="0" dirty="0">
                          <a:solidFill>
                            <a:srgbClr val="F5F6F1"/>
                          </a:solidFill>
                        </a:rPr>
                        <a:t> </a:t>
                      </a:r>
                      <a:r>
                        <a:rPr lang="en-US" sz="1400" dirty="0">
                          <a:solidFill>
                            <a:srgbClr val="F5F6F1"/>
                          </a:solidFill>
                        </a:rPr>
                        <a:t>3-1/4 </a:t>
                      </a:r>
                    </a:p>
                  </a:txBody>
                  <a:tcPr marL="70389" marR="70389" marT="35206" marB="35206" anchor="ctr">
                    <a:noFill/>
                  </a:tcPr>
                </a:tc>
                <a:tc>
                  <a:txBody>
                    <a:bodyPr/>
                    <a:lstStyle/>
                    <a:p>
                      <a:pPr algn="ctr"/>
                      <a:r>
                        <a:rPr lang="en-US" sz="1400" dirty="0">
                          <a:solidFill>
                            <a:srgbClr val="F5F6F1"/>
                          </a:solidFill>
                        </a:rPr>
                        <a:t>A2-6</a:t>
                      </a:r>
                    </a:p>
                  </a:txBody>
                  <a:tcPr marL="70389" marR="70389" marT="35206" marB="35206" anchor="ctr">
                    <a:noFill/>
                  </a:tcPr>
                </a:tc>
                <a:tc>
                  <a:txBody>
                    <a:bodyPr/>
                    <a:lstStyle/>
                    <a:p>
                      <a:pPr algn="ctr"/>
                      <a:r>
                        <a:rPr lang="en-US" sz="1400">
                          <a:solidFill>
                            <a:srgbClr val="F5F6F1"/>
                          </a:solidFill>
                        </a:rPr>
                        <a:t>85</a:t>
                      </a:r>
                    </a:p>
                  </a:txBody>
                  <a:tcPr marL="70389" marR="70389" marT="35206" marB="35206" anchor="ctr">
                    <a:noFill/>
                  </a:tcPr>
                </a:tc>
                <a:tc>
                  <a:txBody>
                    <a:bodyPr/>
                    <a:lstStyle/>
                    <a:p>
                      <a:pPr algn="ctr"/>
                      <a:r>
                        <a:rPr lang="en-US" sz="1400">
                          <a:solidFill>
                            <a:srgbClr val="F5F6F1"/>
                          </a:solidFill>
                        </a:rPr>
                        <a:t>20,000</a:t>
                      </a:r>
                    </a:p>
                  </a:txBody>
                  <a:tcPr marL="70389" marR="70389" marT="35206" marB="35206" anchor="ctr">
                    <a:noFill/>
                  </a:tcPr>
                </a:tc>
                <a:extLst>
                  <a:ext uri="{0D108BD9-81ED-4DB2-BD59-A6C34878D82A}">
                    <a16:rowId xmlns:a16="http://schemas.microsoft.com/office/drawing/2014/main" val="10004"/>
                  </a:ext>
                </a:extLst>
              </a:tr>
              <a:tr h="527555">
                <a:tc>
                  <a:txBody>
                    <a:bodyPr/>
                    <a:lstStyle/>
                    <a:p>
                      <a:pPr algn="ctr"/>
                      <a:r>
                        <a:rPr lang="en-US" sz="1400">
                          <a:solidFill>
                            <a:srgbClr val="F5F6F1"/>
                          </a:solidFill>
                        </a:rPr>
                        <a:t>FB10-32B</a:t>
                      </a:r>
                    </a:p>
                  </a:txBody>
                  <a:tcPr marL="70389" marR="70389" marT="35206" marB="35206" anchor="ctr">
                    <a:noFill/>
                  </a:tcPr>
                </a:tc>
                <a:tc>
                  <a:txBody>
                    <a:bodyPr/>
                    <a:lstStyle/>
                    <a:p>
                      <a:pPr algn="ctr"/>
                      <a:r>
                        <a:rPr lang="en-US" sz="1400">
                          <a:solidFill>
                            <a:srgbClr val="F5F6F1"/>
                          </a:solidFill>
                        </a:rPr>
                        <a:t>10</a:t>
                      </a:r>
                    </a:p>
                  </a:txBody>
                  <a:tcPr marL="70389" marR="70389" marT="35206" marB="35206" anchor="ctr">
                    <a:noFill/>
                  </a:tcPr>
                </a:tc>
                <a:tc>
                  <a:txBody>
                    <a:bodyPr/>
                    <a:lstStyle/>
                    <a:p>
                      <a:pPr algn="ctr"/>
                      <a:r>
                        <a:rPr lang="en-US" sz="1400">
                          <a:solidFill>
                            <a:srgbClr val="F5F6F1"/>
                          </a:solidFill>
                        </a:rPr>
                        <a:t>S30</a:t>
                      </a:r>
                    </a:p>
                  </a:txBody>
                  <a:tcPr marL="70389" marR="70389" marT="35206" marB="35206" anchor="ctr">
                    <a:noFill/>
                  </a:tcPr>
                </a:tc>
                <a:tc>
                  <a:txBody>
                    <a:bodyPr/>
                    <a:lstStyle/>
                    <a:p>
                      <a:pPr algn="ctr"/>
                      <a:r>
                        <a:rPr lang="en-US" sz="1400" dirty="0">
                          <a:solidFill>
                            <a:srgbClr val="F5F6F1"/>
                          </a:solidFill>
                        </a:rPr>
                        <a:t>1/4 to</a:t>
                      </a:r>
                      <a:r>
                        <a:rPr lang="en-US" sz="1400" baseline="0" dirty="0">
                          <a:solidFill>
                            <a:srgbClr val="F5F6F1"/>
                          </a:solidFill>
                        </a:rPr>
                        <a:t> </a:t>
                      </a:r>
                      <a:r>
                        <a:rPr lang="en-US" sz="1400" dirty="0">
                          <a:solidFill>
                            <a:srgbClr val="F5F6F1"/>
                          </a:solidFill>
                        </a:rPr>
                        <a:t>3 </a:t>
                      </a:r>
                    </a:p>
                  </a:txBody>
                  <a:tcPr marL="70389" marR="70389" marT="35206" marB="35206" anchor="ctr">
                    <a:noFill/>
                  </a:tcPr>
                </a:tc>
                <a:tc>
                  <a:txBody>
                    <a:bodyPr/>
                    <a:lstStyle/>
                    <a:p>
                      <a:pPr algn="ctr"/>
                      <a:r>
                        <a:rPr lang="en-US" sz="1400" dirty="0">
                          <a:solidFill>
                            <a:srgbClr val="F5F6F1"/>
                          </a:solidFill>
                        </a:rPr>
                        <a:t>1/4 to</a:t>
                      </a:r>
                      <a:r>
                        <a:rPr lang="en-US" sz="1400" baseline="0" dirty="0">
                          <a:solidFill>
                            <a:srgbClr val="F5F6F1"/>
                          </a:solidFill>
                        </a:rPr>
                        <a:t> </a:t>
                      </a:r>
                      <a:r>
                        <a:rPr lang="en-US" sz="1400" dirty="0">
                          <a:solidFill>
                            <a:srgbClr val="F5F6F1"/>
                          </a:solidFill>
                        </a:rPr>
                        <a:t>3-1/4 </a:t>
                      </a:r>
                    </a:p>
                  </a:txBody>
                  <a:tcPr marL="70389" marR="70389" marT="35206" marB="35206" anchor="ctr">
                    <a:noFill/>
                  </a:tcPr>
                </a:tc>
                <a:tc>
                  <a:txBody>
                    <a:bodyPr/>
                    <a:lstStyle/>
                    <a:p>
                      <a:pPr algn="ctr"/>
                      <a:r>
                        <a:rPr lang="en-US" sz="1400">
                          <a:solidFill>
                            <a:srgbClr val="F5F6F1"/>
                          </a:solidFill>
                        </a:rPr>
                        <a:t>A2-8</a:t>
                      </a:r>
                    </a:p>
                  </a:txBody>
                  <a:tcPr marL="70389" marR="70389" marT="35206" marB="35206" anchor="ctr">
                    <a:noFill/>
                  </a:tcPr>
                </a:tc>
                <a:tc>
                  <a:txBody>
                    <a:bodyPr/>
                    <a:lstStyle/>
                    <a:p>
                      <a:pPr algn="ctr"/>
                      <a:r>
                        <a:rPr lang="en-US" sz="1400">
                          <a:solidFill>
                            <a:srgbClr val="F5F6F1"/>
                          </a:solidFill>
                        </a:rPr>
                        <a:t>85</a:t>
                      </a:r>
                    </a:p>
                  </a:txBody>
                  <a:tcPr marL="70389" marR="70389" marT="35206" marB="35206" anchor="ctr">
                    <a:noFill/>
                  </a:tcPr>
                </a:tc>
                <a:tc>
                  <a:txBody>
                    <a:bodyPr/>
                    <a:lstStyle/>
                    <a:p>
                      <a:pPr algn="ctr"/>
                      <a:r>
                        <a:rPr lang="en-US" sz="1400">
                          <a:solidFill>
                            <a:srgbClr val="F5F6F1"/>
                          </a:solidFill>
                        </a:rPr>
                        <a:t>20,000</a:t>
                      </a:r>
                    </a:p>
                  </a:txBody>
                  <a:tcPr marL="70389" marR="70389" marT="35206" marB="35206" anchor="ctr">
                    <a:noFill/>
                  </a:tcPr>
                </a:tc>
                <a:extLst>
                  <a:ext uri="{0D108BD9-81ED-4DB2-BD59-A6C34878D82A}">
                    <a16:rowId xmlns:a16="http://schemas.microsoft.com/office/drawing/2014/main" val="10005"/>
                  </a:ext>
                </a:extLst>
              </a:tr>
              <a:tr h="527555">
                <a:tc>
                  <a:txBody>
                    <a:bodyPr/>
                    <a:lstStyle/>
                    <a:p>
                      <a:pPr algn="ctr"/>
                      <a:r>
                        <a:rPr lang="en-US" sz="1400">
                          <a:solidFill>
                            <a:srgbClr val="F5F6F1"/>
                          </a:solidFill>
                        </a:rPr>
                        <a:t>FB11-40</a:t>
                      </a:r>
                    </a:p>
                  </a:txBody>
                  <a:tcPr marL="70389" marR="70389" marT="35206" marB="35206" anchor="ctr">
                    <a:noFill/>
                  </a:tcPr>
                </a:tc>
                <a:tc>
                  <a:txBody>
                    <a:bodyPr/>
                    <a:lstStyle/>
                    <a:p>
                      <a:pPr algn="ctr"/>
                      <a:r>
                        <a:rPr lang="en-US" sz="1400">
                          <a:solidFill>
                            <a:srgbClr val="F5F6F1"/>
                          </a:solidFill>
                        </a:rPr>
                        <a:t>11</a:t>
                      </a:r>
                    </a:p>
                  </a:txBody>
                  <a:tcPr marL="70389" marR="70389" marT="35206" marB="35206" anchor="ctr">
                    <a:noFill/>
                  </a:tcPr>
                </a:tc>
                <a:tc>
                  <a:txBody>
                    <a:bodyPr/>
                    <a:lstStyle/>
                    <a:p>
                      <a:pPr algn="ctr"/>
                      <a:r>
                        <a:rPr lang="en-US" sz="1400">
                          <a:solidFill>
                            <a:srgbClr val="F5F6F1"/>
                          </a:solidFill>
                        </a:rPr>
                        <a:t>S35</a:t>
                      </a:r>
                    </a:p>
                  </a:txBody>
                  <a:tcPr marL="70389" marR="70389" marT="35206" marB="35206" anchor="ctr">
                    <a:noFill/>
                  </a:tcPr>
                </a:tc>
                <a:tc>
                  <a:txBody>
                    <a:bodyPr/>
                    <a:lstStyle/>
                    <a:p>
                      <a:pPr algn="ctr"/>
                      <a:r>
                        <a:rPr lang="en-US" sz="1400" dirty="0">
                          <a:solidFill>
                            <a:srgbClr val="F5F6F1"/>
                          </a:solidFill>
                        </a:rPr>
                        <a:t>1/4 to</a:t>
                      </a:r>
                      <a:r>
                        <a:rPr lang="en-US" sz="1400" baseline="0" dirty="0">
                          <a:solidFill>
                            <a:srgbClr val="F5F6F1"/>
                          </a:solidFill>
                        </a:rPr>
                        <a:t> </a:t>
                      </a:r>
                      <a:r>
                        <a:rPr lang="en-US" sz="1400" dirty="0">
                          <a:solidFill>
                            <a:srgbClr val="F5F6F1"/>
                          </a:solidFill>
                        </a:rPr>
                        <a:t>3-1/2 </a:t>
                      </a:r>
                    </a:p>
                  </a:txBody>
                  <a:tcPr marL="70389" marR="70389" marT="35206" marB="35206" anchor="ctr">
                    <a:noFill/>
                  </a:tcPr>
                </a:tc>
                <a:tc>
                  <a:txBody>
                    <a:bodyPr/>
                    <a:lstStyle/>
                    <a:p>
                      <a:pPr algn="ctr"/>
                      <a:r>
                        <a:rPr lang="en-US" sz="1400">
                          <a:solidFill>
                            <a:srgbClr val="F5F6F1"/>
                          </a:solidFill>
                        </a:rPr>
                        <a:t>1/4 to 4 </a:t>
                      </a:r>
                    </a:p>
                  </a:txBody>
                  <a:tcPr marL="70389" marR="70389" marT="35206" marB="35206" anchor="ctr">
                    <a:noFill/>
                  </a:tcPr>
                </a:tc>
                <a:tc>
                  <a:txBody>
                    <a:bodyPr/>
                    <a:lstStyle/>
                    <a:p>
                      <a:pPr algn="ctr"/>
                      <a:r>
                        <a:rPr lang="en-US" sz="1400">
                          <a:solidFill>
                            <a:srgbClr val="F5F6F1"/>
                          </a:solidFill>
                        </a:rPr>
                        <a:t>A2-8</a:t>
                      </a:r>
                    </a:p>
                  </a:txBody>
                  <a:tcPr marL="70389" marR="70389" marT="35206" marB="35206" anchor="ctr">
                    <a:noFill/>
                  </a:tcPr>
                </a:tc>
                <a:tc>
                  <a:txBody>
                    <a:bodyPr/>
                    <a:lstStyle/>
                    <a:p>
                      <a:pPr algn="ctr"/>
                      <a:r>
                        <a:rPr lang="en-US" sz="1400">
                          <a:solidFill>
                            <a:srgbClr val="F5F6F1"/>
                          </a:solidFill>
                        </a:rPr>
                        <a:t>130</a:t>
                      </a:r>
                    </a:p>
                  </a:txBody>
                  <a:tcPr marL="70389" marR="70389" marT="35206" marB="35206" anchor="ctr">
                    <a:noFill/>
                  </a:tcPr>
                </a:tc>
                <a:tc>
                  <a:txBody>
                    <a:bodyPr/>
                    <a:lstStyle/>
                    <a:p>
                      <a:pPr algn="ctr"/>
                      <a:r>
                        <a:rPr lang="en-US" sz="1400">
                          <a:solidFill>
                            <a:srgbClr val="F5F6F1"/>
                          </a:solidFill>
                        </a:rPr>
                        <a:t>30,000</a:t>
                      </a:r>
                    </a:p>
                  </a:txBody>
                  <a:tcPr marL="70389" marR="70389" marT="35206" marB="35206" anchor="ctr">
                    <a:noFill/>
                  </a:tcPr>
                </a:tc>
                <a:extLst>
                  <a:ext uri="{0D108BD9-81ED-4DB2-BD59-A6C34878D82A}">
                    <a16:rowId xmlns:a16="http://schemas.microsoft.com/office/drawing/2014/main" val="10006"/>
                  </a:ext>
                </a:extLst>
              </a:tr>
              <a:tr h="527555">
                <a:tc>
                  <a:txBody>
                    <a:bodyPr/>
                    <a:lstStyle/>
                    <a:p>
                      <a:pPr algn="ctr"/>
                      <a:r>
                        <a:rPr lang="en-US" sz="1400">
                          <a:solidFill>
                            <a:srgbClr val="F5F6F1"/>
                          </a:solidFill>
                        </a:rPr>
                        <a:t>FB14-55</a:t>
                      </a:r>
                    </a:p>
                  </a:txBody>
                  <a:tcPr marL="70389" marR="70389" marT="35206" marB="35206" anchor="ctr">
                    <a:noFill/>
                  </a:tcPr>
                </a:tc>
                <a:tc>
                  <a:txBody>
                    <a:bodyPr/>
                    <a:lstStyle/>
                    <a:p>
                      <a:pPr algn="ctr"/>
                      <a:r>
                        <a:rPr lang="en-US" sz="1400">
                          <a:solidFill>
                            <a:srgbClr val="F5F6F1"/>
                          </a:solidFill>
                        </a:rPr>
                        <a:t>14</a:t>
                      </a:r>
                    </a:p>
                  </a:txBody>
                  <a:tcPr marL="70389" marR="70389" marT="35206" marB="35206" anchor="ctr">
                    <a:noFill/>
                  </a:tcPr>
                </a:tc>
                <a:tc>
                  <a:txBody>
                    <a:bodyPr/>
                    <a:lstStyle/>
                    <a:p>
                      <a:pPr algn="ctr"/>
                      <a:r>
                        <a:rPr lang="en-US" sz="1400">
                          <a:solidFill>
                            <a:srgbClr val="F5F6F1"/>
                          </a:solidFill>
                        </a:rPr>
                        <a:t>S50</a:t>
                      </a:r>
                    </a:p>
                  </a:txBody>
                  <a:tcPr marL="70389" marR="70389" marT="35206" marB="35206" anchor="ctr">
                    <a:noFill/>
                  </a:tcPr>
                </a:tc>
                <a:tc>
                  <a:txBody>
                    <a:bodyPr/>
                    <a:lstStyle/>
                    <a:p>
                      <a:pPr algn="ctr"/>
                      <a:r>
                        <a:rPr lang="en-US" sz="1400">
                          <a:solidFill>
                            <a:srgbClr val="F5F6F1"/>
                          </a:solidFill>
                        </a:rPr>
                        <a:t>1 to 5 </a:t>
                      </a:r>
                    </a:p>
                  </a:txBody>
                  <a:tcPr marL="70389" marR="70389" marT="35206" marB="35206" anchor="ctr">
                    <a:noFill/>
                  </a:tcPr>
                </a:tc>
                <a:tc>
                  <a:txBody>
                    <a:bodyPr/>
                    <a:lstStyle/>
                    <a:p>
                      <a:pPr algn="ctr"/>
                      <a:r>
                        <a:rPr lang="en-US" sz="1400" dirty="0">
                          <a:solidFill>
                            <a:srgbClr val="F5F6F1"/>
                          </a:solidFill>
                        </a:rPr>
                        <a:t>1 to</a:t>
                      </a:r>
                      <a:r>
                        <a:rPr lang="en-US" sz="1400" baseline="0" dirty="0">
                          <a:solidFill>
                            <a:srgbClr val="F5F6F1"/>
                          </a:solidFill>
                        </a:rPr>
                        <a:t> </a:t>
                      </a:r>
                      <a:r>
                        <a:rPr lang="en-US" sz="1400" dirty="0">
                          <a:solidFill>
                            <a:srgbClr val="F5F6F1"/>
                          </a:solidFill>
                        </a:rPr>
                        <a:t>5-1/2 </a:t>
                      </a:r>
                    </a:p>
                  </a:txBody>
                  <a:tcPr marL="70389" marR="70389" marT="35206" marB="35206" anchor="ctr">
                    <a:noFill/>
                  </a:tcPr>
                </a:tc>
                <a:tc>
                  <a:txBody>
                    <a:bodyPr/>
                    <a:lstStyle/>
                    <a:p>
                      <a:pPr algn="ctr"/>
                      <a:r>
                        <a:rPr lang="en-US" sz="1400">
                          <a:solidFill>
                            <a:srgbClr val="F5F6F1"/>
                          </a:solidFill>
                        </a:rPr>
                        <a:t>A2-11</a:t>
                      </a:r>
                    </a:p>
                  </a:txBody>
                  <a:tcPr marL="70389" marR="70389" marT="35206" marB="35206" anchor="ctr">
                    <a:noFill/>
                  </a:tcPr>
                </a:tc>
                <a:tc>
                  <a:txBody>
                    <a:bodyPr/>
                    <a:lstStyle/>
                    <a:p>
                      <a:pPr algn="ctr"/>
                      <a:r>
                        <a:rPr lang="en-US" sz="1400">
                          <a:solidFill>
                            <a:srgbClr val="F5F6F1"/>
                          </a:solidFill>
                        </a:rPr>
                        <a:t>235</a:t>
                      </a:r>
                    </a:p>
                  </a:txBody>
                  <a:tcPr marL="70389" marR="70389" marT="35206" marB="35206" anchor="ctr">
                    <a:noFill/>
                  </a:tcPr>
                </a:tc>
                <a:tc>
                  <a:txBody>
                    <a:bodyPr/>
                    <a:lstStyle/>
                    <a:p>
                      <a:pPr algn="ctr"/>
                      <a:r>
                        <a:rPr lang="en-US" sz="1400" dirty="0">
                          <a:solidFill>
                            <a:srgbClr val="F5F6F1"/>
                          </a:solidFill>
                        </a:rPr>
                        <a:t>35,000</a:t>
                      </a:r>
                    </a:p>
                  </a:txBody>
                  <a:tcPr marL="70389" marR="70389" marT="35206" marB="35206" anchor="ctr">
                    <a:noFill/>
                  </a:tcPr>
                </a:tc>
                <a:extLst>
                  <a:ext uri="{0D108BD9-81ED-4DB2-BD59-A6C34878D82A}">
                    <a16:rowId xmlns:a16="http://schemas.microsoft.com/office/drawing/2014/main" val="10007"/>
                  </a:ext>
                </a:extLst>
              </a:tr>
            </a:tbl>
          </a:graphicData>
        </a:graphic>
      </p:graphicFrame>
      <p:sp>
        <p:nvSpPr>
          <p:cNvPr id="24661" name="TextBox 1">
            <a:extLst>
              <a:ext uri="{FF2B5EF4-FFF2-40B4-BE49-F238E27FC236}">
                <a16:creationId xmlns:a16="http://schemas.microsoft.com/office/drawing/2014/main" id="{1ECE40FE-4397-43D3-A69D-E39D6812476E}"/>
              </a:ext>
            </a:extLst>
          </p:cNvPr>
          <p:cNvSpPr txBox="1">
            <a:spLocks noChangeArrowheads="1"/>
          </p:cNvSpPr>
          <p:nvPr/>
        </p:nvSpPr>
        <p:spPr bwMode="auto">
          <a:xfrm>
            <a:off x="5942013" y="4800600"/>
            <a:ext cx="6032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800">
                <a:solidFill>
                  <a:srgbClr val="F5F6F1"/>
                </a:solidFill>
              </a:rPr>
              <a:t>* Adaptor plates can be made for a different Spindle nose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6">
            <a:extLst>
              <a:ext uri="{FF2B5EF4-FFF2-40B4-BE49-F238E27FC236}">
                <a16:creationId xmlns:a16="http://schemas.microsoft.com/office/drawing/2014/main" id="{0D52093B-D852-4B55-878C-36B364251943}"/>
              </a:ext>
            </a:extLst>
          </p:cNvPr>
          <p:cNvPicPr>
            <a:picLocks noChangeAspect="1"/>
          </p:cNvPicPr>
          <p:nvPr/>
        </p:nvPicPr>
        <p:blipFill>
          <a:blip r:embed="rId2">
            <a:extLst>
              <a:ext uri="{28A0092B-C50C-407E-A947-70E740481C1C}">
                <a14:useLocalDpi xmlns:a14="http://schemas.microsoft.com/office/drawing/2010/main" val="0"/>
              </a:ext>
            </a:extLst>
          </a:blip>
          <a:srcRect t="17719" r="63" b="11406"/>
          <a:stretch>
            <a:fillRect/>
          </a:stretch>
        </p:blipFill>
        <p:spPr bwMode="auto">
          <a:xfrm>
            <a:off x="912813" y="373063"/>
            <a:ext cx="4268787" cy="403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2" name="TextBox 9">
            <a:extLst>
              <a:ext uri="{FF2B5EF4-FFF2-40B4-BE49-F238E27FC236}">
                <a16:creationId xmlns:a16="http://schemas.microsoft.com/office/drawing/2014/main" id="{CA289B6E-D843-4A00-B9BA-FD6887C0AD75}"/>
              </a:ext>
            </a:extLst>
          </p:cNvPr>
          <p:cNvSpPr txBox="1">
            <a:spLocks noChangeArrowheads="1"/>
          </p:cNvSpPr>
          <p:nvPr/>
        </p:nvSpPr>
        <p:spPr bwMode="auto">
          <a:xfrm>
            <a:off x="912813" y="4410075"/>
            <a:ext cx="42687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2800">
                <a:solidFill>
                  <a:srgbClr val="F5F6F1"/>
                </a:solidFill>
              </a:rPr>
              <a:t>Main Spindle</a:t>
            </a:r>
          </a:p>
        </p:txBody>
      </p:sp>
      <p:sp>
        <p:nvSpPr>
          <p:cNvPr id="25603" name="TextBox 3">
            <a:extLst>
              <a:ext uri="{FF2B5EF4-FFF2-40B4-BE49-F238E27FC236}">
                <a16:creationId xmlns:a16="http://schemas.microsoft.com/office/drawing/2014/main" id="{45D78C49-A00B-4C27-BD22-29717E7CD265}"/>
              </a:ext>
            </a:extLst>
          </p:cNvPr>
          <p:cNvSpPr txBox="1">
            <a:spLocks noChangeArrowheads="1"/>
          </p:cNvSpPr>
          <p:nvPr/>
        </p:nvSpPr>
        <p:spPr bwMode="auto">
          <a:xfrm>
            <a:off x="7567613" y="5207000"/>
            <a:ext cx="41306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3200">
                <a:solidFill>
                  <a:srgbClr val="F5F6F1"/>
                </a:solidFill>
              </a:rPr>
              <a:t>Full Bore Applications</a:t>
            </a:r>
          </a:p>
        </p:txBody>
      </p:sp>
      <p:pic>
        <p:nvPicPr>
          <p:cNvPr id="25604" name="Picture 1" descr="Doosan Sub with FB pic.JPG">
            <a:extLst>
              <a:ext uri="{FF2B5EF4-FFF2-40B4-BE49-F238E27FC236}">
                <a16:creationId xmlns:a16="http://schemas.microsoft.com/office/drawing/2014/main" id="{28BE9608-D4E2-4390-B25C-820C24FCDA1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70613" y="381000"/>
            <a:ext cx="52832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TextBox 9">
            <a:extLst>
              <a:ext uri="{FF2B5EF4-FFF2-40B4-BE49-F238E27FC236}">
                <a16:creationId xmlns:a16="http://schemas.microsoft.com/office/drawing/2014/main" id="{7AB59485-B2C7-4CB4-AB04-8B17BA03F3FB}"/>
              </a:ext>
            </a:extLst>
          </p:cNvPr>
          <p:cNvSpPr txBox="1">
            <a:spLocks noChangeArrowheads="1"/>
          </p:cNvSpPr>
          <p:nvPr/>
        </p:nvSpPr>
        <p:spPr bwMode="auto">
          <a:xfrm>
            <a:off x="6170613" y="4343400"/>
            <a:ext cx="5257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2800">
                <a:solidFill>
                  <a:srgbClr val="F5F6F1"/>
                </a:solidFill>
              </a:rPr>
              <a:t>Sub Spindle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Text Box 4">
            <a:extLst>
              <a:ext uri="{FF2B5EF4-FFF2-40B4-BE49-F238E27FC236}">
                <a16:creationId xmlns:a16="http://schemas.microsoft.com/office/drawing/2014/main" id="{5AEC3DF2-F219-4A69-BEC6-778DE625241E}"/>
              </a:ext>
            </a:extLst>
          </p:cNvPr>
          <p:cNvSpPr txBox="1">
            <a:spLocks noChangeArrowheads="1"/>
          </p:cNvSpPr>
          <p:nvPr/>
        </p:nvSpPr>
        <p:spPr bwMode="auto">
          <a:xfrm>
            <a:off x="1524000" y="4419600"/>
            <a:ext cx="10156825" cy="8302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eaLnBrk="0" hangingPunct="0">
              <a:buFontTx/>
              <a:buChar char="•"/>
              <a:defRPr/>
            </a:pPr>
            <a:endParaRPr lang="en-US" sz="1600">
              <a:latin typeface="Times New Roman" charset="0"/>
            </a:endParaRPr>
          </a:p>
          <a:p>
            <a:pPr eaLnBrk="0" hangingPunct="0">
              <a:buFontTx/>
              <a:buChar char="•"/>
              <a:defRPr/>
            </a:pPr>
            <a:endParaRPr lang="en-US" sz="1600">
              <a:latin typeface="Times New Roman" charset="0"/>
            </a:endParaRPr>
          </a:p>
          <a:p>
            <a:pPr eaLnBrk="0" hangingPunct="0">
              <a:buFontTx/>
              <a:buChar char="•"/>
              <a:defRPr/>
            </a:pPr>
            <a:endParaRPr lang="en-US" sz="1600">
              <a:latin typeface="Times New Roman" charset="0"/>
            </a:endParaRPr>
          </a:p>
        </p:txBody>
      </p:sp>
      <p:sp>
        <p:nvSpPr>
          <p:cNvPr id="32774" name="Text Box 6">
            <a:extLst>
              <a:ext uri="{FF2B5EF4-FFF2-40B4-BE49-F238E27FC236}">
                <a16:creationId xmlns:a16="http://schemas.microsoft.com/office/drawing/2014/main" id="{1CFC9CFD-5AF5-4ADD-A35B-BE9AAC25A958}"/>
              </a:ext>
            </a:extLst>
          </p:cNvPr>
          <p:cNvSpPr txBox="1">
            <a:spLocks noChangeArrowheads="1"/>
          </p:cNvSpPr>
          <p:nvPr/>
        </p:nvSpPr>
        <p:spPr bwMode="auto">
          <a:xfrm>
            <a:off x="914400" y="1524000"/>
            <a:ext cx="10360025" cy="338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eaLnBrk="0" hangingPunct="0">
              <a:defRPr/>
            </a:pPr>
            <a:r>
              <a:rPr lang="en-US" sz="1600">
                <a:latin typeface="Times New Roman" charset="0"/>
              </a:rPr>
              <a:t> </a:t>
            </a:r>
          </a:p>
        </p:txBody>
      </p:sp>
      <p:sp>
        <p:nvSpPr>
          <p:cNvPr id="36871" name="Rectangle 7">
            <a:extLst>
              <a:ext uri="{FF2B5EF4-FFF2-40B4-BE49-F238E27FC236}">
                <a16:creationId xmlns:a16="http://schemas.microsoft.com/office/drawing/2014/main" id="{AA5BCC06-A13C-49C7-8CB0-20723D0B7BA6}"/>
              </a:ext>
            </a:extLst>
          </p:cNvPr>
          <p:cNvSpPr>
            <a:spLocks noChangeArrowheads="1"/>
          </p:cNvSpPr>
          <p:nvPr/>
        </p:nvSpPr>
        <p:spPr bwMode="auto">
          <a:xfrm>
            <a:off x="0" y="0"/>
            <a:ext cx="12160250"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ctr" eaLnBrk="0" hangingPunct="0">
              <a:defRPr/>
            </a:pPr>
            <a:r>
              <a:rPr lang="en-US" sz="3200">
                <a:latin typeface="+mj-lt"/>
                <a:ea typeface="ＭＳ Ｐゴシック" charset="0"/>
              </a:rPr>
              <a:t>Wrench Operated</a:t>
            </a:r>
            <a:r>
              <a:rPr lang="en-US" sz="3200">
                <a:latin typeface="+mj-lt"/>
                <a:ea typeface="ＭＳ Ｐゴシック" charset="0"/>
                <a:cs typeface="Times New Roman" charset="0"/>
              </a:rPr>
              <a:t> Collet Chuck</a:t>
            </a:r>
            <a:endParaRPr lang="en-US" sz="3200" baseline="30000">
              <a:latin typeface="+mj-lt"/>
              <a:ea typeface="ＭＳ Ｐゴシック" charset="0"/>
              <a:cs typeface="Times New Roman" charset="0"/>
            </a:endParaRPr>
          </a:p>
        </p:txBody>
      </p:sp>
      <p:sp>
        <p:nvSpPr>
          <p:cNvPr id="36872" name="Text Box 8">
            <a:extLst>
              <a:ext uri="{FF2B5EF4-FFF2-40B4-BE49-F238E27FC236}">
                <a16:creationId xmlns:a16="http://schemas.microsoft.com/office/drawing/2014/main" id="{CE5321D9-B9D9-4CF3-958B-EBDF2623B539}"/>
              </a:ext>
            </a:extLst>
          </p:cNvPr>
          <p:cNvSpPr txBox="1">
            <a:spLocks noChangeArrowheads="1"/>
          </p:cNvSpPr>
          <p:nvPr/>
        </p:nvSpPr>
        <p:spPr bwMode="auto">
          <a:xfrm>
            <a:off x="304800" y="1600200"/>
            <a:ext cx="7212013" cy="4032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buFontTx/>
              <a:buChar char="•"/>
            </a:pPr>
            <a:r>
              <a:rPr lang="en-US" altLang="en-US" sz="1600" dirty="0">
                <a:latin typeface="+mn-lt"/>
              </a:rPr>
              <a:t>Features manual actuation via a standard chuck key – no drawtube or closer is required</a:t>
            </a:r>
          </a:p>
          <a:p>
            <a:pPr>
              <a:buFontTx/>
              <a:buChar char="•"/>
            </a:pPr>
            <a:r>
              <a:rPr lang="en-US" altLang="en-US" sz="1600" dirty="0">
                <a:latin typeface="+mn-lt"/>
              </a:rPr>
              <a:t>Incorporates a flat back design which can easily be used in any application on lathes, mills, grinders, </a:t>
            </a:r>
            <a:r>
              <a:rPr lang="en-US" altLang="en-US" sz="1600" dirty="0" err="1">
                <a:latin typeface="+mn-lt"/>
              </a:rPr>
              <a:t>etc</a:t>
            </a:r>
            <a:r>
              <a:rPr lang="en-US" altLang="en-US" sz="1600" dirty="0">
                <a:latin typeface="+mn-lt"/>
              </a:rPr>
              <a:t> for all your machining needs</a:t>
            </a:r>
          </a:p>
          <a:p>
            <a:pPr>
              <a:buFontTx/>
              <a:buChar char="•"/>
            </a:pPr>
            <a:r>
              <a:rPr lang="en-US" altLang="en-US" sz="1600" dirty="0">
                <a:latin typeface="+mn-lt"/>
              </a:rPr>
              <a:t>Can be directly bolted to the table for applications involving mills, machining centers or drill presses</a:t>
            </a:r>
          </a:p>
          <a:p>
            <a:pPr>
              <a:buFontTx/>
              <a:buChar char="•"/>
            </a:pPr>
            <a:r>
              <a:rPr lang="en-US" altLang="en-US" sz="1600" dirty="0">
                <a:latin typeface="+mn-lt"/>
              </a:rPr>
              <a:t>Lathes, indexers and other rotating spindle equipment will require an adapter plate which we can provide from an extensive line covering a broad range of brands and types</a:t>
            </a:r>
          </a:p>
          <a:p>
            <a:pPr>
              <a:buFontTx/>
              <a:buChar char="•"/>
            </a:pPr>
            <a:r>
              <a:rPr lang="en-US" altLang="en-US" sz="1600" dirty="0">
                <a:latin typeface="+mn-lt"/>
              </a:rPr>
              <a:t>Concentricity adjustment is standard – allows the operator to obtain the best possible part accuracy</a:t>
            </a:r>
          </a:p>
          <a:p>
            <a:pPr>
              <a:buFontTx/>
              <a:buChar char="•"/>
            </a:pPr>
            <a:r>
              <a:rPr lang="en-US" altLang="en-US" sz="1600" dirty="0">
                <a:latin typeface="+mn-lt"/>
              </a:rPr>
              <a:t>Ideal for use on the new hybrid CNC/manual lathes</a:t>
            </a:r>
          </a:p>
          <a:p>
            <a:pPr>
              <a:buFontTx/>
              <a:buChar char="•"/>
            </a:pPr>
            <a:r>
              <a:rPr lang="en-US" altLang="en-US" sz="1600" dirty="0">
                <a:latin typeface="+mn-lt"/>
              </a:rPr>
              <a:t>Accepts 5C, 16C, 3J and 22J collets</a:t>
            </a:r>
          </a:p>
          <a:p>
            <a:pPr>
              <a:buFontTx/>
              <a:buChar char="•"/>
            </a:pPr>
            <a:endParaRPr lang="en-US" altLang="en-US" sz="1600" dirty="0">
              <a:latin typeface="Times New Roman" panose="02020603050405020304" pitchFamily="18" charset="0"/>
            </a:endParaRPr>
          </a:p>
          <a:p>
            <a:pPr>
              <a:buFontTx/>
              <a:buChar char="•"/>
            </a:pPr>
            <a:endParaRPr lang="en-US" altLang="en-US" sz="1600" dirty="0">
              <a:latin typeface="Times New Roman" panose="02020603050405020304" pitchFamily="18" charset="0"/>
            </a:endParaRPr>
          </a:p>
          <a:p>
            <a:r>
              <a:rPr lang="en-US" altLang="en-US" sz="1600" dirty="0">
                <a:latin typeface="Times New Roman" panose="02020603050405020304" pitchFamily="18" charset="0"/>
              </a:rPr>
              <a:t> </a:t>
            </a:r>
          </a:p>
        </p:txBody>
      </p:sp>
      <p:pic>
        <p:nvPicPr>
          <p:cNvPr id="36873" name="Picture 9" descr="P6088423cc">
            <a:extLst>
              <a:ext uri="{FF2B5EF4-FFF2-40B4-BE49-F238E27FC236}">
                <a16:creationId xmlns:a16="http://schemas.microsoft.com/office/drawing/2014/main" id="{F8433F47-E61C-435C-A2F5-9A23067B3257}"/>
              </a:ext>
            </a:extLst>
          </p:cNvPr>
          <p:cNvPicPr>
            <a:picLocks noChangeAspect="1" noChangeArrowheads="1"/>
          </p:cNvPicPr>
          <p:nvPr/>
        </p:nvPicPr>
        <p:blipFill>
          <a:blip r:embed="rId3">
            <a:lum bright="10000" contrast="10000"/>
            <a:extLst>
              <a:ext uri="{28A0092B-C50C-407E-A947-70E740481C1C}">
                <a14:useLocalDpi xmlns:a14="http://schemas.microsoft.com/office/drawing/2010/main" val="0"/>
              </a:ext>
            </a:extLst>
          </a:blip>
          <a:srcRect/>
          <a:stretch>
            <a:fillRect/>
          </a:stretch>
        </p:blipFill>
        <p:spPr bwMode="auto">
          <a:xfrm>
            <a:off x="7578725" y="2209800"/>
            <a:ext cx="4581525" cy="24066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6600"/>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Text Box 4">
            <a:extLst>
              <a:ext uri="{FF2B5EF4-FFF2-40B4-BE49-F238E27FC236}">
                <a16:creationId xmlns:a16="http://schemas.microsoft.com/office/drawing/2014/main" id="{91EEE662-3715-499C-AEC5-2EC0C1F064F9}"/>
              </a:ext>
            </a:extLst>
          </p:cNvPr>
          <p:cNvSpPr txBox="1">
            <a:spLocks noChangeArrowheads="1"/>
          </p:cNvSpPr>
          <p:nvPr/>
        </p:nvSpPr>
        <p:spPr bwMode="auto">
          <a:xfrm>
            <a:off x="0" y="0"/>
            <a:ext cx="12188825" cy="6461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algn="ctr" eaLnBrk="0" hangingPunct="0">
              <a:spcBef>
                <a:spcPct val="50000"/>
              </a:spcBef>
              <a:defRPr/>
            </a:pPr>
            <a:r>
              <a:rPr lang="en-US" sz="3600">
                <a:latin typeface="+mj-lt"/>
              </a:rPr>
              <a:t>Collet Closers</a:t>
            </a:r>
          </a:p>
        </p:txBody>
      </p:sp>
      <p:sp>
        <p:nvSpPr>
          <p:cNvPr id="37893" name="Text Box 5">
            <a:extLst>
              <a:ext uri="{FF2B5EF4-FFF2-40B4-BE49-F238E27FC236}">
                <a16:creationId xmlns:a16="http://schemas.microsoft.com/office/drawing/2014/main" id="{0BC32A40-2589-4EA1-A1FF-20356B077559}"/>
              </a:ext>
            </a:extLst>
          </p:cNvPr>
          <p:cNvSpPr txBox="1">
            <a:spLocks noChangeArrowheads="1"/>
          </p:cNvSpPr>
          <p:nvPr/>
        </p:nvSpPr>
        <p:spPr bwMode="auto">
          <a:xfrm>
            <a:off x="1217613" y="4038600"/>
            <a:ext cx="9829800" cy="1816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eaLnBrk="0" hangingPunct="0">
              <a:buFontTx/>
              <a:buChar char="•"/>
              <a:defRPr/>
            </a:pPr>
            <a:r>
              <a:rPr lang="en-US" sz="1600" dirty="0">
                <a:latin typeface="+mn-lt"/>
              </a:rPr>
              <a:t>Complete family of stationary collet workholding components that can be utilized individually or grouped together to form a system</a:t>
            </a:r>
          </a:p>
          <a:p>
            <a:pPr eaLnBrk="0" hangingPunct="0">
              <a:buFontTx/>
              <a:buChar char="•"/>
              <a:defRPr/>
            </a:pPr>
            <a:r>
              <a:rPr lang="en-US" sz="1600" dirty="0">
                <a:latin typeface="+mn-lt"/>
              </a:rPr>
              <a:t>Double acting pneumatic or hydraulic models are available in fixed-length and pull-back versions</a:t>
            </a:r>
          </a:p>
          <a:p>
            <a:pPr eaLnBrk="0" hangingPunct="0">
              <a:defRPr/>
            </a:pPr>
            <a:endParaRPr lang="en-US" sz="1600" dirty="0">
              <a:latin typeface="Times New Roman" charset="0"/>
            </a:endParaRPr>
          </a:p>
          <a:p>
            <a:pPr eaLnBrk="0" hangingPunct="0">
              <a:buFontTx/>
              <a:buChar char="•"/>
              <a:defRPr/>
            </a:pPr>
            <a:endParaRPr lang="en-US" sz="1600" dirty="0">
              <a:latin typeface="Times New Roman" charset="0"/>
            </a:endParaRPr>
          </a:p>
          <a:p>
            <a:pPr eaLnBrk="0" hangingPunct="0">
              <a:buFontTx/>
              <a:buChar char="•"/>
              <a:defRPr/>
            </a:pPr>
            <a:endParaRPr lang="en-US" sz="1600" dirty="0">
              <a:latin typeface="Times New Roman" charset="0"/>
            </a:endParaRPr>
          </a:p>
          <a:p>
            <a:pPr eaLnBrk="0" hangingPunct="0">
              <a:buFontTx/>
              <a:buChar char="•"/>
              <a:defRPr/>
            </a:pPr>
            <a:endParaRPr lang="en-US" sz="1600" dirty="0">
              <a:latin typeface="Times New Roman" charset="0"/>
            </a:endParaRPr>
          </a:p>
        </p:txBody>
      </p:sp>
      <p:pic>
        <p:nvPicPr>
          <p:cNvPr id="27651" name="Picture 1" descr="Collet Closers Group photo.jpg">
            <a:extLst>
              <a:ext uri="{FF2B5EF4-FFF2-40B4-BE49-F238E27FC236}">
                <a16:creationId xmlns:a16="http://schemas.microsoft.com/office/drawing/2014/main" id="{B415A29B-A659-457D-8F40-FCC03BE8BE5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17613" y="914400"/>
            <a:ext cx="9750425" cy="291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1" name="Text Box 5">
            <a:extLst>
              <a:ext uri="{FF2B5EF4-FFF2-40B4-BE49-F238E27FC236}">
                <a16:creationId xmlns:a16="http://schemas.microsoft.com/office/drawing/2014/main" id="{D31EACB2-281F-4237-9203-8E0F9F98B2BA}"/>
              </a:ext>
            </a:extLst>
          </p:cNvPr>
          <p:cNvSpPr txBox="1">
            <a:spLocks noChangeArrowheads="1"/>
          </p:cNvSpPr>
          <p:nvPr/>
        </p:nvSpPr>
        <p:spPr bwMode="auto">
          <a:xfrm>
            <a:off x="0" y="0"/>
            <a:ext cx="12188825" cy="584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algn="ctr" eaLnBrk="0" hangingPunct="0">
              <a:spcBef>
                <a:spcPct val="50000"/>
              </a:spcBef>
              <a:defRPr/>
            </a:pPr>
            <a:r>
              <a:rPr lang="en-US" dirty="0">
                <a:latin typeface="+mj-lt"/>
              </a:rPr>
              <a:t>Low Pressure Pneumatic Collet Closers</a:t>
            </a:r>
          </a:p>
        </p:txBody>
      </p:sp>
      <p:sp>
        <p:nvSpPr>
          <p:cNvPr id="39942" name="Text Box 6">
            <a:extLst>
              <a:ext uri="{FF2B5EF4-FFF2-40B4-BE49-F238E27FC236}">
                <a16:creationId xmlns:a16="http://schemas.microsoft.com/office/drawing/2014/main" id="{187A3879-5F6D-4705-978A-C4D62760F206}"/>
              </a:ext>
            </a:extLst>
          </p:cNvPr>
          <p:cNvSpPr txBox="1">
            <a:spLocks noChangeArrowheads="1"/>
          </p:cNvSpPr>
          <p:nvPr/>
        </p:nvSpPr>
        <p:spPr bwMode="auto">
          <a:xfrm>
            <a:off x="6627813" y="1295400"/>
            <a:ext cx="5180012" cy="15700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eaLnBrk="0" hangingPunct="0">
              <a:buFontTx/>
              <a:buChar char="•"/>
              <a:defRPr/>
            </a:pPr>
            <a:r>
              <a:rPr lang="en-US" sz="1600" dirty="0">
                <a:latin typeface="+mn-lt"/>
              </a:rPr>
              <a:t>Double acting, pull-back operation</a:t>
            </a:r>
          </a:p>
          <a:p>
            <a:pPr eaLnBrk="0" hangingPunct="0">
              <a:buFontTx/>
              <a:buChar char="•"/>
              <a:defRPr/>
            </a:pPr>
            <a:r>
              <a:rPr lang="en-US" sz="1600" dirty="0">
                <a:latin typeface="+mn-lt"/>
              </a:rPr>
              <a:t>Designed for use with 5C collets</a:t>
            </a:r>
          </a:p>
          <a:p>
            <a:pPr eaLnBrk="0" hangingPunct="0">
              <a:buFontTx/>
              <a:buChar char="•"/>
              <a:defRPr/>
            </a:pPr>
            <a:r>
              <a:rPr lang="en-US" sz="1600" dirty="0">
                <a:latin typeface="+mn-lt"/>
              </a:rPr>
              <a:t>Drawtube force generated is 7.5 times the inlet pressure applied</a:t>
            </a:r>
          </a:p>
          <a:p>
            <a:pPr eaLnBrk="0" hangingPunct="0">
              <a:buFontTx/>
              <a:buChar char="•"/>
              <a:defRPr/>
            </a:pPr>
            <a:r>
              <a:rPr lang="en-US" sz="1600" dirty="0">
                <a:latin typeface="+mn-lt"/>
              </a:rPr>
              <a:t>Maximum working pressure is 150 PSI </a:t>
            </a:r>
          </a:p>
          <a:p>
            <a:pPr eaLnBrk="0" hangingPunct="0">
              <a:buFontTx/>
              <a:buChar char="•"/>
              <a:defRPr/>
            </a:pPr>
            <a:r>
              <a:rPr lang="en-US" sz="1600" dirty="0">
                <a:latin typeface="+mn-lt"/>
              </a:rPr>
              <a:t>Supplied with a 5C collet wrench</a:t>
            </a:r>
            <a:endParaRPr lang="en-US" sz="2400" dirty="0">
              <a:latin typeface="+mn-lt"/>
            </a:endParaRPr>
          </a:p>
        </p:txBody>
      </p:sp>
      <p:pic>
        <p:nvPicPr>
          <p:cNvPr id="39943" name="Picture 7" descr="lexair 018">
            <a:extLst>
              <a:ext uri="{FF2B5EF4-FFF2-40B4-BE49-F238E27FC236}">
                <a16:creationId xmlns:a16="http://schemas.microsoft.com/office/drawing/2014/main" id="{F0800EFB-99C2-4D46-8CB5-EB256B4DFB21}"/>
              </a:ext>
            </a:extLst>
          </p:cNvPr>
          <p:cNvPicPr>
            <a:picLocks noChangeAspect="1" noChangeArrowheads="1"/>
          </p:cNvPicPr>
          <p:nvPr/>
        </p:nvPicPr>
        <p:blipFill>
          <a:blip r:embed="rId3">
            <a:lum bright="16000" contrast="16000"/>
            <a:extLst>
              <a:ext uri="{28A0092B-C50C-407E-A947-70E740481C1C}">
                <a14:useLocalDpi xmlns:a14="http://schemas.microsoft.com/office/drawing/2010/main" val="0"/>
              </a:ext>
            </a:extLst>
          </a:blip>
          <a:srcRect/>
          <a:stretch>
            <a:fillRect/>
          </a:stretch>
        </p:blipFill>
        <p:spPr bwMode="auto">
          <a:xfrm>
            <a:off x="227013" y="1371600"/>
            <a:ext cx="4953000" cy="2895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9944" name="Picture 8" descr="P6088427cc">
            <a:extLst>
              <a:ext uri="{FF2B5EF4-FFF2-40B4-BE49-F238E27FC236}">
                <a16:creationId xmlns:a16="http://schemas.microsoft.com/office/drawing/2014/main" id="{F8F0150A-C019-485C-BE4F-4C032211A92B}"/>
              </a:ext>
            </a:extLst>
          </p:cNvPr>
          <p:cNvPicPr>
            <a:picLocks noChangeAspect="1" noChangeArrowheads="1"/>
          </p:cNvPicPr>
          <p:nvPr/>
        </p:nvPicPr>
        <p:blipFill>
          <a:blip r:embed="rId4">
            <a:lum bright="14000" contrast="14000"/>
            <a:extLst>
              <a:ext uri="{28A0092B-C50C-407E-A947-70E740481C1C}">
                <a14:useLocalDpi xmlns:a14="http://schemas.microsoft.com/office/drawing/2010/main" val="0"/>
              </a:ext>
            </a:extLst>
          </a:blip>
          <a:srcRect/>
          <a:stretch>
            <a:fillRect/>
          </a:stretch>
        </p:blipFill>
        <p:spPr bwMode="auto">
          <a:xfrm>
            <a:off x="6323013" y="3200400"/>
            <a:ext cx="4505325" cy="2578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3" name="Text Box 5">
            <a:extLst>
              <a:ext uri="{FF2B5EF4-FFF2-40B4-BE49-F238E27FC236}">
                <a16:creationId xmlns:a16="http://schemas.microsoft.com/office/drawing/2014/main" id="{37BF5354-4DF6-4C6D-B05C-772C3704AD2C}"/>
              </a:ext>
            </a:extLst>
          </p:cNvPr>
          <p:cNvSpPr txBox="1">
            <a:spLocks noChangeArrowheads="1"/>
          </p:cNvSpPr>
          <p:nvPr/>
        </p:nvSpPr>
        <p:spPr bwMode="auto">
          <a:xfrm>
            <a:off x="15875" y="0"/>
            <a:ext cx="12172950" cy="584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algn="ctr" eaLnBrk="0" hangingPunct="0">
              <a:spcBef>
                <a:spcPct val="50000"/>
              </a:spcBef>
              <a:defRPr/>
            </a:pPr>
            <a:r>
              <a:rPr lang="en-US" dirty="0">
                <a:latin typeface="+mj-lt"/>
              </a:rPr>
              <a:t>Pneumatic/Low Pressure Hydraulic Collet Closers</a:t>
            </a:r>
          </a:p>
        </p:txBody>
      </p:sp>
      <p:sp>
        <p:nvSpPr>
          <p:cNvPr id="135174" name="Text Box 6">
            <a:extLst>
              <a:ext uri="{FF2B5EF4-FFF2-40B4-BE49-F238E27FC236}">
                <a16:creationId xmlns:a16="http://schemas.microsoft.com/office/drawing/2014/main" id="{D2081600-1EC8-450C-93EA-456BA3042CA4}"/>
              </a:ext>
            </a:extLst>
          </p:cNvPr>
          <p:cNvSpPr txBox="1">
            <a:spLocks noChangeArrowheads="1"/>
          </p:cNvSpPr>
          <p:nvPr/>
        </p:nvSpPr>
        <p:spPr bwMode="auto">
          <a:xfrm>
            <a:off x="303213" y="990600"/>
            <a:ext cx="5180012" cy="24320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buFontTx/>
              <a:buChar char="•"/>
            </a:pPr>
            <a:r>
              <a:rPr lang="en-US" altLang="en-US" sz="1600" dirty="0">
                <a:latin typeface="+mn-lt"/>
              </a:rPr>
              <a:t>Double acting, fixed-length operation</a:t>
            </a:r>
            <a:r>
              <a:rPr lang="en-US" altLang="en-US" dirty="0">
                <a:latin typeface="+mn-lt"/>
              </a:rPr>
              <a:t> </a:t>
            </a:r>
          </a:p>
          <a:p>
            <a:pPr>
              <a:buFontTx/>
              <a:buChar char="•"/>
            </a:pPr>
            <a:r>
              <a:rPr lang="en-US" altLang="en-US" sz="1600" dirty="0">
                <a:latin typeface="+mn-lt"/>
              </a:rPr>
              <a:t>1C, 3C, 5C or 16C collets</a:t>
            </a:r>
          </a:p>
          <a:p>
            <a:pPr>
              <a:buFontTx/>
              <a:buChar char="•"/>
            </a:pPr>
            <a:r>
              <a:rPr lang="en-US" altLang="en-US" sz="1600" dirty="0">
                <a:latin typeface="+mn-lt"/>
              </a:rPr>
              <a:t>Patented “Top Lock” collet locking screw </a:t>
            </a:r>
          </a:p>
          <a:p>
            <a:pPr>
              <a:buFontTx/>
              <a:buChar char="•"/>
            </a:pPr>
            <a:r>
              <a:rPr lang="en-US" altLang="en-US" sz="1600" dirty="0">
                <a:latin typeface="+mn-lt"/>
              </a:rPr>
              <a:t> Ability to connect multiple closers via bushings</a:t>
            </a:r>
          </a:p>
          <a:p>
            <a:pPr>
              <a:buFontTx/>
              <a:buChar char="•"/>
            </a:pPr>
            <a:r>
              <a:rPr lang="en-US" altLang="en-US" sz="1600" dirty="0">
                <a:latin typeface="+mn-lt"/>
              </a:rPr>
              <a:t>Drawtube force generated ranges from 0.7 (1C) to 7.5 (5C) times the inlet pressure applied</a:t>
            </a:r>
          </a:p>
          <a:p>
            <a:pPr>
              <a:buFontTx/>
              <a:buChar char="•"/>
            </a:pPr>
            <a:r>
              <a:rPr lang="en-US" altLang="en-US" sz="1600" dirty="0">
                <a:latin typeface="+mn-lt"/>
              </a:rPr>
              <a:t>Through hole design for long parts</a:t>
            </a:r>
          </a:p>
          <a:p>
            <a:pPr>
              <a:buFontTx/>
              <a:buChar char="•"/>
            </a:pPr>
            <a:endParaRPr lang="en-US" altLang="en-US" sz="1600" dirty="0">
              <a:latin typeface="Times New Roman" panose="02020603050405020304" pitchFamily="18" charset="0"/>
            </a:endParaRPr>
          </a:p>
          <a:p>
            <a:endParaRPr lang="en-US" altLang="en-US" sz="1600" dirty="0">
              <a:latin typeface="Times New Roman" panose="02020603050405020304" pitchFamily="18" charset="0"/>
            </a:endParaRPr>
          </a:p>
        </p:txBody>
      </p:sp>
      <p:pic>
        <p:nvPicPr>
          <p:cNvPr id="135175" name="Picture 7" descr="lexair1">
            <a:extLst>
              <a:ext uri="{FF2B5EF4-FFF2-40B4-BE49-F238E27FC236}">
                <a16:creationId xmlns:a16="http://schemas.microsoft.com/office/drawing/2014/main" id="{E139E47C-91E2-4EAA-958F-6E389F388D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605" y="3200400"/>
            <a:ext cx="4826000"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5176" name="Picture 8" descr="ColletCloser3">
            <a:extLst>
              <a:ext uri="{FF2B5EF4-FFF2-40B4-BE49-F238E27FC236}">
                <a16:creationId xmlns:a16="http://schemas.microsoft.com/office/drawing/2014/main" id="{E1E69BD2-F5B5-476C-82F3-C3F56607DE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3012" y="2514600"/>
            <a:ext cx="5432426" cy="29749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3" name="Text Box 5">
            <a:extLst>
              <a:ext uri="{FF2B5EF4-FFF2-40B4-BE49-F238E27FC236}">
                <a16:creationId xmlns:a16="http://schemas.microsoft.com/office/drawing/2014/main" id="{C1FDA464-4F86-48FC-AFBA-7A6E9236A19D}"/>
              </a:ext>
            </a:extLst>
          </p:cNvPr>
          <p:cNvSpPr txBox="1">
            <a:spLocks noChangeArrowheads="1"/>
          </p:cNvSpPr>
          <p:nvPr/>
        </p:nvSpPr>
        <p:spPr bwMode="auto">
          <a:xfrm>
            <a:off x="0" y="0"/>
            <a:ext cx="12188825" cy="584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algn="ctr" eaLnBrk="0" hangingPunct="0">
              <a:spcBef>
                <a:spcPct val="50000"/>
              </a:spcBef>
              <a:defRPr/>
            </a:pPr>
            <a:r>
              <a:rPr lang="en-US" dirty="0">
                <a:latin typeface="+mj-lt"/>
              </a:rPr>
              <a:t>High Pressure Hydraulic Collet Closers</a:t>
            </a:r>
          </a:p>
        </p:txBody>
      </p:sp>
      <p:sp>
        <p:nvSpPr>
          <p:cNvPr id="43014" name="Text Box 6">
            <a:extLst>
              <a:ext uri="{FF2B5EF4-FFF2-40B4-BE49-F238E27FC236}">
                <a16:creationId xmlns:a16="http://schemas.microsoft.com/office/drawing/2014/main" id="{F49EA227-E866-4A90-BB8C-50F80C8C585D}"/>
              </a:ext>
            </a:extLst>
          </p:cNvPr>
          <p:cNvSpPr txBox="1">
            <a:spLocks noChangeArrowheads="1"/>
          </p:cNvSpPr>
          <p:nvPr/>
        </p:nvSpPr>
        <p:spPr bwMode="auto">
          <a:xfrm>
            <a:off x="6704013" y="1524000"/>
            <a:ext cx="5180012" cy="19383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eaLnBrk="0" hangingPunct="0">
              <a:buFontTx/>
              <a:buChar char="•"/>
              <a:defRPr/>
            </a:pPr>
            <a:r>
              <a:rPr lang="en-US" sz="1600" dirty="0">
                <a:latin typeface="Times New Roman" charset="0"/>
              </a:rPr>
              <a:t>Double acting, fixed-length operation</a:t>
            </a:r>
          </a:p>
          <a:p>
            <a:pPr eaLnBrk="0" hangingPunct="0">
              <a:buFontTx/>
              <a:buChar char="•"/>
              <a:defRPr/>
            </a:pPr>
            <a:r>
              <a:rPr lang="en-US" sz="1600" dirty="0">
                <a:latin typeface="Times New Roman" charset="0"/>
              </a:rPr>
              <a:t>5C, 16C, 3J, 22J or 35J collets</a:t>
            </a:r>
          </a:p>
          <a:p>
            <a:pPr eaLnBrk="0" hangingPunct="0">
              <a:buFontTx/>
              <a:buChar char="•"/>
              <a:defRPr/>
            </a:pPr>
            <a:r>
              <a:rPr lang="en-US" sz="1600" dirty="0">
                <a:latin typeface="Times New Roman" charset="0"/>
              </a:rPr>
              <a:t>All steel construction </a:t>
            </a:r>
          </a:p>
          <a:p>
            <a:pPr eaLnBrk="0" hangingPunct="0">
              <a:buFontTx/>
              <a:buChar char="•"/>
              <a:defRPr/>
            </a:pPr>
            <a:r>
              <a:rPr lang="en-US" sz="1600" dirty="0">
                <a:latin typeface="Times New Roman" charset="0"/>
              </a:rPr>
              <a:t>Drawtube force is 1.9 times line pressure</a:t>
            </a:r>
          </a:p>
          <a:p>
            <a:pPr eaLnBrk="0" hangingPunct="0">
              <a:buFontTx/>
              <a:buChar char="•"/>
              <a:defRPr/>
            </a:pPr>
            <a:r>
              <a:rPr lang="en-US" sz="1600" dirty="0">
                <a:latin typeface="Times New Roman" charset="0"/>
                <a:cs typeface="ＭＳ Ｐゴシック" charset="0"/>
              </a:rPr>
              <a:t> Ability to connect multiple closers via bushings</a:t>
            </a:r>
          </a:p>
          <a:p>
            <a:pPr eaLnBrk="0" hangingPunct="0">
              <a:buFontTx/>
              <a:buChar char="•"/>
              <a:defRPr/>
            </a:pPr>
            <a:r>
              <a:rPr lang="en-US" sz="1600" dirty="0">
                <a:latin typeface="Times New Roman" charset="0"/>
                <a:cs typeface="ＭＳ Ｐゴシック" charset="0"/>
              </a:rPr>
              <a:t>Hydraulic pressure up to 5000 PSI</a:t>
            </a:r>
          </a:p>
          <a:p>
            <a:pPr eaLnBrk="0" hangingPunct="0">
              <a:defRPr/>
            </a:pPr>
            <a:endParaRPr lang="en-US" sz="2400" dirty="0">
              <a:latin typeface="Times New Roman" charset="0"/>
            </a:endParaRPr>
          </a:p>
        </p:txBody>
      </p:sp>
      <p:pic>
        <p:nvPicPr>
          <p:cNvPr id="43015" name="Picture 7" descr="lexair 031">
            <a:extLst>
              <a:ext uri="{FF2B5EF4-FFF2-40B4-BE49-F238E27FC236}">
                <a16:creationId xmlns:a16="http://schemas.microsoft.com/office/drawing/2014/main" id="{077412D7-6874-4945-9AD8-BD95482CDFE8}"/>
              </a:ext>
            </a:extLst>
          </p:cNvPr>
          <p:cNvPicPr>
            <a:picLocks noChangeAspect="1" noChangeArrowheads="1"/>
          </p:cNvPicPr>
          <p:nvPr/>
        </p:nvPicPr>
        <p:blipFill>
          <a:blip r:embed="rId3">
            <a:lum bright="10000" contrast="10000"/>
            <a:extLst>
              <a:ext uri="{28A0092B-C50C-407E-A947-70E740481C1C}">
                <a14:useLocalDpi xmlns:a14="http://schemas.microsoft.com/office/drawing/2010/main" val="0"/>
              </a:ext>
            </a:extLst>
          </a:blip>
          <a:srcRect/>
          <a:stretch>
            <a:fillRect/>
          </a:stretch>
        </p:blipFill>
        <p:spPr bwMode="auto">
          <a:xfrm>
            <a:off x="227013" y="1524000"/>
            <a:ext cx="6299200" cy="33289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3016" name="Picture 8" descr="workholding system">
            <a:extLst>
              <a:ext uri="{FF2B5EF4-FFF2-40B4-BE49-F238E27FC236}">
                <a16:creationId xmlns:a16="http://schemas.microsoft.com/office/drawing/2014/main" id="{F4F93DC4-F20A-4D4A-8C8E-0BF2ED7B8311}"/>
              </a:ext>
            </a:extLst>
          </p:cNvPr>
          <p:cNvPicPr>
            <a:picLocks noChangeAspect="1" noChangeArrowheads="1"/>
          </p:cNvPicPr>
          <p:nvPr/>
        </p:nvPicPr>
        <p:blipFill>
          <a:blip r:embed="rId4">
            <a:lum bright="4000" contrast="4000"/>
            <a:extLst>
              <a:ext uri="{28A0092B-C50C-407E-A947-70E740481C1C}">
                <a14:useLocalDpi xmlns:a14="http://schemas.microsoft.com/office/drawing/2010/main" val="0"/>
              </a:ext>
            </a:extLst>
          </a:blip>
          <a:srcRect/>
          <a:stretch>
            <a:fillRect/>
          </a:stretch>
        </p:blipFill>
        <p:spPr bwMode="auto">
          <a:xfrm>
            <a:off x="6780213" y="3200400"/>
            <a:ext cx="4800600" cy="28590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Text Box 4">
            <a:extLst>
              <a:ext uri="{FF2B5EF4-FFF2-40B4-BE49-F238E27FC236}">
                <a16:creationId xmlns:a16="http://schemas.microsoft.com/office/drawing/2014/main" id="{83C811DE-D203-47BA-8825-CC035236E849}"/>
              </a:ext>
            </a:extLst>
          </p:cNvPr>
          <p:cNvSpPr txBox="1">
            <a:spLocks noChangeArrowheads="1"/>
          </p:cNvSpPr>
          <p:nvPr/>
        </p:nvSpPr>
        <p:spPr bwMode="auto">
          <a:xfrm>
            <a:off x="1524000" y="4419600"/>
            <a:ext cx="10156825" cy="8302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eaLnBrk="0" hangingPunct="0">
              <a:buFontTx/>
              <a:buChar char="•"/>
              <a:defRPr/>
            </a:pPr>
            <a:endParaRPr lang="en-US" sz="1600">
              <a:latin typeface="Times New Roman" charset="0"/>
            </a:endParaRPr>
          </a:p>
          <a:p>
            <a:pPr eaLnBrk="0" hangingPunct="0">
              <a:buFontTx/>
              <a:buChar char="•"/>
              <a:defRPr/>
            </a:pPr>
            <a:endParaRPr lang="en-US" sz="1600">
              <a:latin typeface="Times New Roman" charset="0"/>
            </a:endParaRPr>
          </a:p>
          <a:p>
            <a:pPr eaLnBrk="0" hangingPunct="0">
              <a:buFontTx/>
              <a:buChar char="•"/>
              <a:defRPr/>
            </a:pPr>
            <a:endParaRPr lang="en-US" sz="1600">
              <a:latin typeface="Times New Roman" charset="0"/>
            </a:endParaRPr>
          </a:p>
        </p:txBody>
      </p:sp>
      <p:sp>
        <p:nvSpPr>
          <p:cNvPr id="51205" name="Text Box 5">
            <a:extLst>
              <a:ext uri="{FF2B5EF4-FFF2-40B4-BE49-F238E27FC236}">
                <a16:creationId xmlns:a16="http://schemas.microsoft.com/office/drawing/2014/main" id="{D37703F0-C941-4BA5-8E29-12286C0F8A78}"/>
              </a:ext>
            </a:extLst>
          </p:cNvPr>
          <p:cNvSpPr txBox="1">
            <a:spLocks noChangeArrowheads="1"/>
          </p:cNvSpPr>
          <p:nvPr/>
        </p:nvSpPr>
        <p:spPr bwMode="auto">
          <a:xfrm>
            <a:off x="23813" y="0"/>
            <a:ext cx="12165012" cy="584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algn="ctr" eaLnBrk="0" hangingPunct="0">
              <a:spcBef>
                <a:spcPct val="50000"/>
              </a:spcBef>
              <a:defRPr/>
            </a:pPr>
            <a:r>
              <a:rPr lang="en-US" dirty="0">
                <a:latin typeface="+mj-lt"/>
              </a:rPr>
              <a:t>High Pressure Hydraulic Tri-Grip Collet Closers</a:t>
            </a:r>
          </a:p>
        </p:txBody>
      </p:sp>
      <p:sp>
        <p:nvSpPr>
          <p:cNvPr id="46086" name="Text Box 6">
            <a:extLst>
              <a:ext uri="{FF2B5EF4-FFF2-40B4-BE49-F238E27FC236}">
                <a16:creationId xmlns:a16="http://schemas.microsoft.com/office/drawing/2014/main" id="{5DF32550-8AF1-42A2-8A41-56DFC4CB8F47}"/>
              </a:ext>
            </a:extLst>
          </p:cNvPr>
          <p:cNvSpPr txBox="1">
            <a:spLocks noChangeArrowheads="1"/>
          </p:cNvSpPr>
          <p:nvPr/>
        </p:nvSpPr>
        <p:spPr bwMode="auto">
          <a:xfrm>
            <a:off x="304800" y="1524000"/>
            <a:ext cx="5383213" cy="39084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sz="1600" dirty="0">
              <a:latin typeface="Times New Roman" panose="02020603050405020304" pitchFamily="18" charset="0"/>
            </a:endParaRPr>
          </a:p>
          <a:p>
            <a:pPr>
              <a:buFontTx/>
              <a:buChar char="•"/>
            </a:pPr>
            <a:r>
              <a:rPr lang="en-US" altLang="en-US" sz="1600" dirty="0">
                <a:latin typeface="Times New Roman" panose="02020603050405020304" pitchFamily="18" charset="0"/>
              </a:rPr>
              <a:t>Double acting, fixed-length operation</a:t>
            </a:r>
          </a:p>
          <a:p>
            <a:pPr>
              <a:buFontTx/>
              <a:buChar char="•"/>
            </a:pPr>
            <a:r>
              <a:rPr lang="en-US" altLang="en-US" sz="1600" dirty="0">
                <a:latin typeface="Times New Roman" panose="02020603050405020304" pitchFamily="18" charset="0"/>
              </a:rPr>
              <a:t>Compact design features three 5C collet closers in one body</a:t>
            </a:r>
          </a:p>
          <a:p>
            <a:pPr>
              <a:buFontTx/>
              <a:buChar char="•"/>
            </a:pPr>
            <a:r>
              <a:rPr lang="en-US" altLang="en-US" sz="1600" dirty="0">
                <a:latin typeface="Times New Roman" panose="02020603050405020304" pitchFamily="18" charset="0"/>
              </a:rPr>
              <a:t>Ability to be combined into multiple configurations by use of connector bushings – eliminates the external plumbing between units</a:t>
            </a:r>
          </a:p>
          <a:p>
            <a:pPr>
              <a:buFontTx/>
              <a:buChar char="•"/>
            </a:pPr>
            <a:r>
              <a:rPr lang="en-US" altLang="en-US" sz="1600" dirty="0">
                <a:latin typeface="Times New Roman" panose="02020603050405020304" pitchFamily="18" charset="0"/>
              </a:rPr>
              <a:t>Patented “accessible-from-the-top” collet locking screw – allows quick and easy collet or part orientation in infinite positions</a:t>
            </a:r>
          </a:p>
          <a:p>
            <a:pPr>
              <a:buFontTx/>
              <a:buChar char="•"/>
            </a:pPr>
            <a:r>
              <a:rPr lang="en-US" altLang="en-US" sz="1600" dirty="0">
                <a:latin typeface="Times New Roman" panose="02020603050405020304" pitchFamily="18" charset="0"/>
              </a:rPr>
              <a:t>Drawtube force generated is 1.1 times the inlet pressure applied</a:t>
            </a:r>
          </a:p>
          <a:p>
            <a:pPr>
              <a:buFontTx/>
              <a:buChar char="•"/>
            </a:pPr>
            <a:r>
              <a:rPr lang="en-US" altLang="en-US" sz="1600" dirty="0">
                <a:latin typeface="Times New Roman" panose="02020603050405020304" pitchFamily="18" charset="0"/>
              </a:rPr>
              <a:t>Hydraulic working pressure to 2800 PSI</a:t>
            </a:r>
          </a:p>
          <a:p>
            <a:pPr>
              <a:buFontTx/>
              <a:buChar char="•"/>
            </a:pPr>
            <a:r>
              <a:rPr lang="en-US" altLang="en-US" sz="1600" dirty="0">
                <a:latin typeface="Times New Roman" panose="02020603050405020304" pitchFamily="18" charset="0"/>
              </a:rPr>
              <a:t>All units are supplied with a matching 5C collet wrench</a:t>
            </a:r>
          </a:p>
          <a:p>
            <a:pPr>
              <a:buFontTx/>
              <a:buChar char="•"/>
            </a:pPr>
            <a:endParaRPr lang="en-US" altLang="en-US" sz="1600" dirty="0">
              <a:latin typeface="Times New Roman" panose="02020603050405020304" pitchFamily="18" charset="0"/>
            </a:endParaRPr>
          </a:p>
          <a:p>
            <a:pPr>
              <a:buFontTx/>
              <a:buChar char="•"/>
            </a:pPr>
            <a:endParaRPr lang="en-US" altLang="en-US" dirty="0">
              <a:latin typeface="Times New Roman" panose="02020603050405020304" pitchFamily="18" charset="0"/>
            </a:endParaRPr>
          </a:p>
        </p:txBody>
      </p:sp>
      <p:pic>
        <p:nvPicPr>
          <p:cNvPr id="31749" name="Picture 7" descr="lexair 022">
            <a:extLst>
              <a:ext uri="{FF2B5EF4-FFF2-40B4-BE49-F238E27FC236}">
                <a16:creationId xmlns:a16="http://schemas.microsoft.com/office/drawing/2014/main" id="{389F1682-0334-440E-AD52-9EDDAF62EB37}"/>
              </a:ext>
            </a:extLst>
          </p:cNvPr>
          <p:cNvPicPr>
            <a:picLocks noChangeAspect="1" noChangeArrowheads="1"/>
          </p:cNvPicPr>
          <p:nvPr/>
        </p:nvPicPr>
        <p:blipFill>
          <a:blip r:embed="rId3">
            <a:lum bright="10000" contrast="10000"/>
            <a:extLst>
              <a:ext uri="{28A0092B-C50C-407E-A947-70E740481C1C}">
                <a14:useLocalDpi xmlns:a14="http://schemas.microsoft.com/office/drawing/2010/main" val="0"/>
              </a:ext>
            </a:extLst>
          </a:blip>
          <a:srcRect/>
          <a:stretch>
            <a:fillRect/>
          </a:stretch>
        </p:blipFill>
        <p:spPr bwMode="auto">
          <a:xfrm>
            <a:off x="6094413" y="1524000"/>
            <a:ext cx="5803900" cy="33162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a:extLst>
              <a:ext uri="{FF2B5EF4-FFF2-40B4-BE49-F238E27FC236}">
                <a16:creationId xmlns:a16="http://schemas.microsoft.com/office/drawing/2014/main" id="{BD78FDEB-43B4-46A6-A43D-671AE348E148}"/>
              </a:ext>
            </a:extLst>
          </p:cNvPr>
          <p:cNvSpPr txBox="1">
            <a:spLocks noChangeArrowheads="1"/>
          </p:cNvSpPr>
          <p:nvPr/>
        </p:nvSpPr>
        <p:spPr bwMode="auto">
          <a:xfrm>
            <a:off x="2235200" y="304800"/>
            <a:ext cx="7413625"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algn="ctr" eaLnBrk="0" hangingPunct="0">
              <a:spcBef>
                <a:spcPct val="50000"/>
              </a:spcBef>
              <a:defRPr/>
            </a:pPr>
            <a:endParaRPr lang="en-US" sz="2400">
              <a:latin typeface="Times New Roman" charset="0"/>
            </a:endParaRPr>
          </a:p>
        </p:txBody>
      </p:sp>
      <p:sp>
        <p:nvSpPr>
          <p:cNvPr id="5124" name="Text Box 4">
            <a:extLst>
              <a:ext uri="{FF2B5EF4-FFF2-40B4-BE49-F238E27FC236}">
                <a16:creationId xmlns:a16="http://schemas.microsoft.com/office/drawing/2014/main" id="{402A30BE-85F2-4F0F-A118-631FB43268FE}"/>
              </a:ext>
            </a:extLst>
          </p:cNvPr>
          <p:cNvSpPr txBox="1">
            <a:spLocks noChangeArrowheads="1"/>
          </p:cNvSpPr>
          <p:nvPr/>
        </p:nvSpPr>
        <p:spPr bwMode="auto">
          <a:xfrm>
            <a:off x="2133600" y="2819400"/>
            <a:ext cx="184150"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eaLnBrk="0" hangingPunct="0">
              <a:defRPr/>
            </a:pPr>
            <a:endParaRPr lang="en-US" sz="2400">
              <a:latin typeface="Times New Roman" charset="0"/>
            </a:endParaRPr>
          </a:p>
        </p:txBody>
      </p:sp>
      <p:pic>
        <p:nvPicPr>
          <p:cNvPr id="16387" name="Picture 7" descr="Lexair 40th.jpg">
            <a:extLst>
              <a:ext uri="{FF2B5EF4-FFF2-40B4-BE49-F238E27FC236}">
                <a16:creationId xmlns:a16="http://schemas.microsoft.com/office/drawing/2014/main" id="{4AC87B66-C2F5-424F-A7DC-2DA86C3D524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433388"/>
            <a:ext cx="8531225" cy="415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8FB2641E-69D7-4F9E-8468-FCD591C0B6C1}"/>
              </a:ext>
            </a:extLst>
          </p:cNvPr>
          <p:cNvSpPr txBox="1"/>
          <p:nvPr/>
        </p:nvSpPr>
        <p:spPr>
          <a:xfrm>
            <a:off x="-31750" y="4800600"/>
            <a:ext cx="12188825" cy="923925"/>
          </a:xfrm>
          <a:prstGeom prst="rect">
            <a:avLst/>
          </a:prstGeom>
          <a:noFill/>
        </p:spPr>
        <p:txBody>
          <a:bodyPr>
            <a:spAutoFit/>
          </a:bodyPr>
          <a:lstStyle/>
          <a:p>
            <a:pPr algn="ctr" eaLnBrk="0" hangingPunct="0">
              <a:defRPr/>
            </a:pPr>
            <a:r>
              <a:rPr lang="en-US" altLang="en-US" sz="1800" dirty="0">
                <a:solidFill>
                  <a:schemeClr val="tx2">
                    <a:lumMod val="20000"/>
                    <a:lumOff val="80000"/>
                  </a:schemeClr>
                </a:solidFill>
                <a:latin typeface="+mn-lt"/>
                <a:ea typeface="ＭＳ Ｐゴシック" charset="0"/>
              </a:rPr>
              <a:t>Lexair is a privately held,  American owned corporation established in 1977 committed to the design and manufacturing of industrial products. We are a world class manufacturer of fluid power products, valves, and machine tool accessories.</a:t>
            </a:r>
          </a:p>
          <a:p>
            <a:pPr algn="ctr" eaLnBrk="0" hangingPunct="0">
              <a:defRPr/>
            </a:pPr>
            <a:endParaRPr lang="en-US" sz="1800" dirty="0">
              <a:latin typeface="Arial" charset="0"/>
              <a:ea typeface="ＭＳ Ｐゴシック"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a:extLst>
              <a:ext uri="{FF2B5EF4-FFF2-40B4-BE49-F238E27FC236}">
                <a16:creationId xmlns:a16="http://schemas.microsoft.com/office/drawing/2014/main" id="{54CBFB58-452F-427E-B382-6C338533E4A5}"/>
              </a:ext>
            </a:extLst>
          </p:cNvPr>
          <p:cNvSpPr>
            <a:spLocks noChangeArrowheads="1"/>
          </p:cNvSpPr>
          <p:nvPr/>
        </p:nvSpPr>
        <p:spPr bwMode="auto">
          <a:xfrm>
            <a:off x="0" y="3175"/>
            <a:ext cx="12188825" cy="584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ctr" eaLnBrk="0" hangingPunct="0">
              <a:spcBef>
                <a:spcPct val="50000"/>
              </a:spcBef>
              <a:defRPr/>
            </a:pPr>
            <a:r>
              <a:rPr lang="en-US" sz="3200" dirty="0">
                <a:latin typeface="+mj-lt"/>
                <a:ea typeface="ＭＳ Ｐゴシック" charset="0"/>
                <a:cs typeface="ＭＳ Ｐゴシック" charset="0"/>
              </a:rPr>
              <a:t>Pneumatic/Hydraulic Step Chuck Collet Closers </a:t>
            </a:r>
          </a:p>
        </p:txBody>
      </p:sp>
      <p:sp>
        <p:nvSpPr>
          <p:cNvPr id="53252" name="Text Box 4">
            <a:extLst>
              <a:ext uri="{FF2B5EF4-FFF2-40B4-BE49-F238E27FC236}">
                <a16:creationId xmlns:a16="http://schemas.microsoft.com/office/drawing/2014/main" id="{FCF97685-CFF6-4187-844C-64B78A072B87}"/>
              </a:ext>
            </a:extLst>
          </p:cNvPr>
          <p:cNvSpPr txBox="1">
            <a:spLocks noChangeArrowheads="1"/>
          </p:cNvSpPr>
          <p:nvPr/>
        </p:nvSpPr>
        <p:spPr bwMode="auto">
          <a:xfrm>
            <a:off x="1524000" y="4419600"/>
            <a:ext cx="10156825" cy="8302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eaLnBrk="0" hangingPunct="0">
              <a:buFontTx/>
              <a:buChar char="•"/>
              <a:defRPr/>
            </a:pPr>
            <a:endParaRPr lang="en-US" sz="1600">
              <a:latin typeface="Times New Roman" charset="0"/>
            </a:endParaRPr>
          </a:p>
          <a:p>
            <a:pPr eaLnBrk="0" hangingPunct="0">
              <a:buFontTx/>
              <a:buChar char="•"/>
              <a:defRPr/>
            </a:pPr>
            <a:endParaRPr lang="en-US" sz="1600">
              <a:latin typeface="Times New Roman" charset="0"/>
            </a:endParaRPr>
          </a:p>
          <a:p>
            <a:pPr eaLnBrk="0" hangingPunct="0">
              <a:buFontTx/>
              <a:buChar char="•"/>
              <a:defRPr/>
            </a:pPr>
            <a:endParaRPr lang="en-US" sz="1600">
              <a:latin typeface="Times New Roman" charset="0"/>
            </a:endParaRPr>
          </a:p>
        </p:txBody>
      </p:sp>
      <p:sp>
        <p:nvSpPr>
          <p:cNvPr id="47109" name="Text Box 5">
            <a:extLst>
              <a:ext uri="{FF2B5EF4-FFF2-40B4-BE49-F238E27FC236}">
                <a16:creationId xmlns:a16="http://schemas.microsoft.com/office/drawing/2014/main" id="{E113C8D0-DA44-4AD9-8A05-6867B5F70E96}"/>
              </a:ext>
            </a:extLst>
          </p:cNvPr>
          <p:cNvSpPr txBox="1">
            <a:spLocks noChangeArrowheads="1"/>
          </p:cNvSpPr>
          <p:nvPr/>
        </p:nvSpPr>
        <p:spPr bwMode="auto">
          <a:xfrm>
            <a:off x="0" y="1219200"/>
            <a:ext cx="6094413" cy="4000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algn="ctr" eaLnBrk="0" hangingPunct="0">
              <a:spcBef>
                <a:spcPct val="50000"/>
              </a:spcBef>
              <a:defRPr/>
            </a:pPr>
            <a:r>
              <a:rPr lang="en-US" sz="2000" dirty="0">
                <a:latin typeface="Times New Roman" charset="0"/>
              </a:rPr>
              <a:t>16C and 5C Step Collet </a:t>
            </a:r>
          </a:p>
        </p:txBody>
      </p:sp>
      <p:sp>
        <p:nvSpPr>
          <p:cNvPr id="47110" name="Text Box 6">
            <a:extLst>
              <a:ext uri="{FF2B5EF4-FFF2-40B4-BE49-F238E27FC236}">
                <a16:creationId xmlns:a16="http://schemas.microsoft.com/office/drawing/2014/main" id="{7C9DB827-E512-49AD-8B19-EC0B350C5C67}"/>
              </a:ext>
            </a:extLst>
          </p:cNvPr>
          <p:cNvSpPr txBox="1">
            <a:spLocks noChangeArrowheads="1"/>
          </p:cNvSpPr>
          <p:nvPr/>
        </p:nvSpPr>
        <p:spPr bwMode="auto">
          <a:xfrm>
            <a:off x="6475413" y="3810000"/>
            <a:ext cx="5383212" cy="2308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spcBef>
                <a:spcPct val="50000"/>
              </a:spcBef>
            </a:pPr>
            <a:r>
              <a:rPr lang="en-US" altLang="en-US" sz="1600">
                <a:latin typeface="Times New Roman" panose="02020603050405020304" pitchFamily="18" charset="0"/>
              </a:rPr>
              <a:t>5C Details</a:t>
            </a:r>
          </a:p>
          <a:p>
            <a:pPr>
              <a:buFontTx/>
              <a:buChar char="•"/>
            </a:pPr>
            <a:r>
              <a:rPr lang="en-US" altLang="en-US" sz="1600">
                <a:latin typeface="Times New Roman" panose="02020603050405020304" pitchFamily="18" charset="0"/>
              </a:rPr>
              <a:t>Double acting, pull-back operation</a:t>
            </a:r>
          </a:p>
          <a:p>
            <a:pPr>
              <a:buFontTx/>
              <a:buChar char="•"/>
            </a:pPr>
            <a:r>
              <a:rPr lang="en-US" altLang="en-US" sz="1600">
                <a:latin typeface="Times New Roman" panose="02020603050405020304" pitchFamily="18" charset="0"/>
              </a:rPr>
              <a:t>All steel construction</a:t>
            </a:r>
          </a:p>
          <a:p>
            <a:pPr>
              <a:buFontTx/>
              <a:buChar char="•"/>
            </a:pPr>
            <a:r>
              <a:rPr lang="en-US" altLang="en-US" sz="1600">
                <a:latin typeface="Times New Roman" panose="02020603050405020304" pitchFamily="18" charset="0"/>
              </a:rPr>
              <a:t>Holds standard collets</a:t>
            </a:r>
          </a:p>
          <a:p>
            <a:pPr>
              <a:buFontTx/>
              <a:buChar char="•"/>
            </a:pPr>
            <a:r>
              <a:rPr lang="en-US" altLang="en-US" sz="1600">
                <a:latin typeface="Times New Roman" panose="02020603050405020304" pitchFamily="18" charset="0"/>
              </a:rPr>
              <a:t>Step chucks and closers</a:t>
            </a:r>
          </a:p>
          <a:p>
            <a:pPr>
              <a:buFontTx/>
              <a:buChar char="•"/>
            </a:pPr>
            <a:r>
              <a:rPr lang="en-US" altLang="en-US" sz="1600">
                <a:latin typeface="Times New Roman" panose="02020603050405020304" pitchFamily="18" charset="0"/>
              </a:rPr>
              <a:t>Expanding collets for I.D. holding of parts up to 6” in diameter</a:t>
            </a:r>
          </a:p>
          <a:p>
            <a:endParaRPr lang="en-US" altLang="en-US" sz="1600">
              <a:latin typeface="Times New Roman" panose="02020603050405020304" pitchFamily="18" charset="0"/>
            </a:endParaRPr>
          </a:p>
          <a:p>
            <a:pPr>
              <a:buFontTx/>
              <a:buChar char="•"/>
            </a:pPr>
            <a:endParaRPr lang="en-US" altLang="en-US" sz="1600">
              <a:latin typeface="Times New Roman" panose="02020603050405020304" pitchFamily="18" charset="0"/>
            </a:endParaRPr>
          </a:p>
          <a:p>
            <a:endParaRPr lang="en-US" altLang="en-US" sz="1600">
              <a:latin typeface="Times New Roman" panose="02020603050405020304" pitchFamily="18" charset="0"/>
            </a:endParaRPr>
          </a:p>
        </p:txBody>
      </p:sp>
      <p:pic>
        <p:nvPicPr>
          <p:cNvPr id="32774" name="Picture 7" descr="lexair 020">
            <a:extLst>
              <a:ext uri="{FF2B5EF4-FFF2-40B4-BE49-F238E27FC236}">
                <a16:creationId xmlns:a16="http://schemas.microsoft.com/office/drawing/2014/main" id="{50E9239A-1292-452B-835C-AE7E55229BD2}"/>
              </a:ext>
            </a:extLst>
          </p:cNvPr>
          <p:cNvPicPr>
            <a:picLocks noChangeAspect="1" noChangeArrowheads="1"/>
          </p:cNvPicPr>
          <p:nvPr/>
        </p:nvPicPr>
        <p:blipFill>
          <a:blip r:embed="rId3">
            <a:lum bright="8000" contrast="8000"/>
            <a:extLst>
              <a:ext uri="{28A0092B-C50C-407E-A947-70E740481C1C}">
                <a14:useLocalDpi xmlns:a14="http://schemas.microsoft.com/office/drawing/2010/main" val="0"/>
              </a:ext>
            </a:extLst>
          </a:blip>
          <a:srcRect/>
          <a:stretch>
            <a:fillRect/>
          </a:stretch>
        </p:blipFill>
        <p:spPr bwMode="auto">
          <a:xfrm>
            <a:off x="203200" y="1939925"/>
            <a:ext cx="6043613" cy="3505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7113" name="Picture 9" descr="5CCOLLET">
            <a:extLst>
              <a:ext uri="{FF2B5EF4-FFF2-40B4-BE49-F238E27FC236}">
                <a16:creationId xmlns:a16="http://schemas.microsoft.com/office/drawing/2014/main" id="{C608B5BB-7D54-4819-8842-9C4421B9ED79}"/>
              </a:ext>
            </a:extLst>
          </p:cNvPr>
          <p:cNvPicPr>
            <a:picLocks noChangeAspect="1" noChangeArrowheads="1"/>
          </p:cNvPicPr>
          <p:nvPr/>
        </p:nvPicPr>
        <p:blipFill>
          <a:blip r:embed="rId4">
            <a:lum bright="6000" contrast="6000"/>
            <a:extLst>
              <a:ext uri="{28A0092B-C50C-407E-A947-70E740481C1C}">
                <a14:useLocalDpi xmlns:a14="http://schemas.microsoft.com/office/drawing/2010/main" val="0"/>
              </a:ext>
            </a:extLst>
          </a:blip>
          <a:srcRect l="5334" t="6461" r="5669"/>
          <a:stretch>
            <a:fillRect/>
          </a:stretch>
        </p:blipFill>
        <p:spPr bwMode="auto">
          <a:xfrm>
            <a:off x="6551613" y="914400"/>
            <a:ext cx="4933950" cy="27781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Text Box 3">
            <a:extLst>
              <a:ext uri="{FF2B5EF4-FFF2-40B4-BE49-F238E27FC236}">
                <a16:creationId xmlns:a16="http://schemas.microsoft.com/office/drawing/2014/main" id="{702CCDAD-B0F3-4566-A90D-46D61B8B86CF}"/>
              </a:ext>
            </a:extLst>
          </p:cNvPr>
          <p:cNvSpPr txBox="1">
            <a:spLocks noChangeArrowheads="1"/>
          </p:cNvSpPr>
          <p:nvPr/>
        </p:nvSpPr>
        <p:spPr bwMode="auto">
          <a:xfrm>
            <a:off x="1524000" y="4419600"/>
            <a:ext cx="10156825" cy="8302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eaLnBrk="0" hangingPunct="0">
              <a:buFontTx/>
              <a:buChar char="•"/>
              <a:defRPr/>
            </a:pPr>
            <a:endParaRPr lang="en-US" sz="1600">
              <a:latin typeface="Times New Roman" charset="0"/>
            </a:endParaRPr>
          </a:p>
          <a:p>
            <a:pPr eaLnBrk="0" hangingPunct="0">
              <a:buFontTx/>
              <a:buChar char="•"/>
              <a:defRPr/>
            </a:pPr>
            <a:endParaRPr lang="en-US" sz="1600">
              <a:latin typeface="Times New Roman" charset="0"/>
            </a:endParaRPr>
          </a:p>
          <a:p>
            <a:pPr eaLnBrk="0" hangingPunct="0">
              <a:buFontTx/>
              <a:buChar char="•"/>
              <a:defRPr/>
            </a:pPr>
            <a:endParaRPr lang="en-US" sz="1600">
              <a:latin typeface="Times New Roman" charset="0"/>
            </a:endParaRPr>
          </a:p>
        </p:txBody>
      </p:sp>
      <p:sp>
        <p:nvSpPr>
          <p:cNvPr id="54276" name="Text Box 4">
            <a:extLst>
              <a:ext uri="{FF2B5EF4-FFF2-40B4-BE49-F238E27FC236}">
                <a16:creationId xmlns:a16="http://schemas.microsoft.com/office/drawing/2014/main" id="{D77B2268-B7C1-464D-88DE-C532C62E1C5A}"/>
              </a:ext>
            </a:extLst>
          </p:cNvPr>
          <p:cNvSpPr txBox="1">
            <a:spLocks noChangeArrowheads="1"/>
          </p:cNvSpPr>
          <p:nvPr/>
        </p:nvSpPr>
        <p:spPr bwMode="auto">
          <a:xfrm>
            <a:off x="-1" y="0"/>
            <a:ext cx="12188825"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algn="ctr" eaLnBrk="0" hangingPunct="0">
              <a:spcBef>
                <a:spcPct val="50000"/>
              </a:spcBef>
              <a:defRPr/>
            </a:pPr>
            <a:r>
              <a:rPr lang="en-US" dirty="0">
                <a:latin typeface="+mj-lt"/>
              </a:rPr>
              <a:t>Collet Wrenches</a:t>
            </a:r>
          </a:p>
        </p:txBody>
      </p:sp>
      <p:sp>
        <p:nvSpPr>
          <p:cNvPr id="54277" name="Text Box 5">
            <a:extLst>
              <a:ext uri="{FF2B5EF4-FFF2-40B4-BE49-F238E27FC236}">
                <a16:creationId xmlns:a16="http://schemas.microsoft.com/office/drawing/2014/main" id="{C5F71B36-740B-49C1-9DE7-893DEB51B70C}"/>
              </a:ext>
            </a:extLst>
          </p:cNvPr>
          <p:cNvSpPr txBox="1">
            <a:spLocks noChangeArrowheads="1"/>
          </p:cNvSpPr>
          <p:nvPr/>
        </p:nvSpPr>
        <p:spPr bwMode="auto">
          <a:xfrm>
            <a:off x="304800" y="1524000"/>
            <a:ext cx="5688013" cy="34470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endParaRPr lang="en-US" altLang="en-US" sz="1800" dirty="0">
              <a:latin typeface="+mn-lt"/>
            </a:endParaRPr>
          </a:p>
          <a:p>
            <a:pPr>
              <a:buFontTx/>
              <a:buChar char="•"/>
            </a:pPr>
            <a:r>
              <a:rPr lang="en-US" altLang="en-US" sz="1800" dirty="0">
                <a:latin typeface="+mn-lt"/>
              </a:rPr>
              <a:t>Complete line of high quality, light-weight, aluminum collet wrenches</a:t>
            </a:r>
          </a:p>
          <a:p>
            <a:pPr>
              <a:buFontTx/>
              <a:buChar char="•"/>
            </a:pPr>
            <a:r>
              <a:rPr lang="en-US" altLang="en-US" sz="1800" dirty="0">
                <a:latin typeface="+mn-lt"/>
              </a:rPr>
              <a:t>Anodized red with our logo and collet size laser engraved – assures that markings will not wear off </a:t>
            </a:r>
          </a:p>
          <a:p>
            <a:pPr>
              <a:buFontTx/>
              <a:buChar char="•"/>
            </a:pPr>
            <a:r>
              <a:rPr lang="en-US" altLang="en-US" sz="1800" dirty="0">
                <a:latin typeface="+mn-lt"/>
              </a:rPr>
              <a:t>Available in sizes that fit our wide range of collet closers – including 1C, 3C, 5C, 16C, 3J, 22J and 35J sizes</a:t>
            </a:r>
          </a:p>
          <a:p>
            <a:pPr>
              <a:buFontTx/>
              <a:buChar char="•"/>
            </a:pPr>
            <a:r>
              <a:rPr lang="en-US" altLang="en-US" sz="1800" dirty="0">
                <a:latin typeface="+mn-lt"/>
              </a:rPr>
              <a:t>One of our durable units is supplied in the correct size with any collet closer that we manufacture</a:t>
            </a:r>
          </a:p>
          <a:p>
            <a:endParaRPr lang="en-US" altLang="en-US" dirty="0">
              <a:latin typeface="Times New Roman" panose="02020603050405020304" pitchFamily="18" charset="0"/>
            </a:endParaRPr>
          </a:p>
          <a:p>
            <a:pPr>
              <a:buFontTx/>
              <a:buChar char="•"/>
            </a:pPr>
            <a:endParaRPr lang="en-US" altLang="en-US" sz="1600" dirty="0">
              <a:latin typeface="Times New Roman" panose="02020603050405020304" pitchFamily="18" charset="0"/>
            </a:endParaRPr>
          </a:p>
          <a:p>
            <a:endParaRPr lang="en-US" altLang="en-US" sz="1600" dirty="0">
              <a:latin typeface="Times New Roman" panose="02020603050405020304" pitchFamily="18" charset="0"/>
            </a:endParaRPr>
          </a:p>
        </p:txBody>
      </p:sp>
      <p:pic>
        <p:nvPicPr>
          <p:cNvPr id="3" name="Picture 2">
            <a:extLst>
              <a:ext uri="{FF2B5EF4-FFF2-40B4-BE49-F238E27FC236}">
                <a16:creationId xmlns:a16="http://schemas.microsoft.com/office/drawing/2014/main" id="{D3B8D650-2A9A-46F7-A5A8-FA66ECE1C8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4411" y="1441010"/>
            <a:ext cx="5681172" cy="397598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Text Box 4">
            <a:extLst>
              <a:ext uri="{FF2B5EF4-FFF2-40B4-BE49-F238E27FC236}">
                <a16:creationId xmlns:a16="http://schemas.microsoft.com/office/drawing/2014/main" id="{6A87762B-F58D-49D8-8357-30C44141B32F}"/>
              </a:ext>
            </a:extLst>
          </p:cNvPr>
          <p:cNvSpPr txBox="1">
            <a:spLocks noChangeArrowheads="1"/>
          </p:cNvSpPr>
          <p:nvPr/>
        </p:nvSpPr>
        <p:spPr bwMode="auto">
          <a:xfrm>
            <a:off x="0" y="0"/>
            <a:ext cx="12188825"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algn="ctr" eaLnBrk="0" hangingPunct="0">
              <a:spcBef>
                <a:spcPct val="50000"/>
              </a:spcBef>
              <a:defRPr/>
            </a:pPr>
            <a:r>
              <a:rPr lang="en-US" dirty="0">
                <a:latin typeface="+mj-lt"/>
              </a:rPr>
              <a:t>Collets</a:t>
            </a:r>
          </a:p>
        </p:txBody>
      </p:sp>
      <p:sp>
        <p:nvSpPr>
          <p:cNvPr id="53253" name="Text Box 5">
            <a:extLst>
              <a:ext uri="{FF2B5EF4-FFF2-40B4-BE49-F238E27FC236}">
                <a16:creationId xmlns:a16="http://schemas.microsoft.com/office/drawing/2014/main" id="{CCE05EDC-7242-4EA9-8223-D9574467F022}"/>
              </a:ext>
            </a:extLst>
          </p:cNvPr>
          <p:cNvSpPr txBox="1">
            <a:spLocks noChangeArrowheads="1"/>
          </p:cNvSpPr>
          <p:nvPr/>
        </p:nvSpPr>
        <p:spPr bwMode="auto">
          <a:xfrm>
            <a:off x="304800" y="2310963"/>
            <a:ext cx="5103812" cy="252376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algn="ctr" eaLnBrk="0" hangingPunct="0">
              <a:defRPr/>
            </a:pPr>
            <a:endParaRPr lang="en-US" sz="1800" dirty="0">
              <a:latin typeface="+mn-lt"/>
            </a:endParaRPr>
          </a:p>
          <a:p>
            <a:pPr eaLnBrk="0" hangingPunct="0">
              <a:defRPr/>
            </a:pPr>
            <a:r>
              <a:rPr lang="en-US" sz="1800" dirty="0">
                <a:latin typeface="+mn-lt"/>
              </a:rPr>
              <a:t>Lexair offers a complete line of collets available in all sizes and types to fit our entire line of collet closers and chucks. Please consult the factory for assistance and further information for all your collet applications. </a:t>
            </a:r>
          </a:p>
          <a:p>
            <a:pPr eaLnBrk="0" hangingPunct="0">
              <a:defRPr/>
            </a:pPr>
            <a:endParaRPr lang="en-US" sz="1800" dirty="0">
              <a:latin typeface="+mn-lt"/>
            </a:endParaRPr>
          </a:p>
          <a:p>
            <a:pPr eaLnBrk="0" hangingPunct="0">
              <a:buFontTx/>
              <a:buChar char="•"/>
              <a:defRPr/>
            </a:pPr>
            <a:endParaRPr lang="en-US" sz="1600" dirty="0">
              <a:latin typeface="Times New Roman" charset="0"/>
            </a:endParaRPr>
          </a:p>
          <a:p>
            <a:pPr eaLnBrk="0" hangingPunct="0">
              <a:defRPr/>
            </a:pPr>
            <a:endParaRPr lang="en-US" sz="1600" dirty="0">
              <a:latin typeface="Times New Roman" charset="0"/>
            </a:endParaRPr>
          </a:p>
        </p:txBody>
      </p:sp>
      <p:pic>
        <p:nvPicPr>
          <p:cNvPr id="3" name="Picture 2">
            <a:extLst>
              <a:ext uri="{FF2B5EF4-FFF2-40B4-BE49-F238E27FC236}">
                <a16:creationId xmlns:a16="http://schemas.microsoft.com/office/drawing/2014/main" id="{C4DA46F0-CF48-4F24-B334-10278A267D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4782" y="1493044"/>
            <a:ext cx="4980081" cy="3871913"/>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Text Box 3">
            <a:extLst>
              <a:ext uri="{FF2B5EF4-FFF2-40B4-BE49-F238E27FC236}">
                <a16:creationId xmlns:a16="http://schemas.microsoft.com/office/drawing/2014/main" id="{9572083D-D96D-4723-9F33-CB558D3FF97B}"/>
              </a:ext>
            </a:extLst>
          </p:cNvPr>
          <p:cNvSpPr txBox="1">
            <a:spLocks noChangeArrowheads="1"/>
          </p:cNvSpPr>
          <p:nvPr/>
        </p:nvSpPr>
        <p:spPr bwMode="auto">
          <a:xfrm>
            <a:off x="1524000" y="4419600"/>
            <a:ext cx="10156825" cy="8302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eaLnBrk="0" hangingPunct="0">
              <a:buFontTx/>
              <a:buChar char="•"/>
              <a:defRPr/>
            </a:pPr>
            <a:endParaRPr lang="en-US" sz="1600">
              <a:latin typeface="Times New Roman" charset="0"/>
            </a:endParaRPr>
          </a:p>
          <a:p>
            <a:pPr eaLnBrk="0" hangingPunct="0">
              <a:buFontTx/>
              <a:buChar char="•"/>
              <a:defRPr/>
            </a:pPr>
            <a:endParaRPr lang="en-US" sz="1600">
              <a:latin typeface="Times New Roman" charset="0"/>
            </a:endParaRPr>
          </a:p>
          <a:p>
            <a:pPr eaLnBrk="0" hangingPunct="0">
              <a:buFontTx/>
              <a:buChar char="•"/>
              <a:defRPr/>
            </a:pPr>
            <a:endParaRPr lang="en-US" sz="1600">
              <a:latin typeface="Times New Roman" charset="0"/>
            </a:endParaRPr>
          </a:p>
        </p:txBody>
      </p:sp>
      <p:sp>
        <p:nvSpPr>
          <p:cNvPr id="143364" name="Text Box 4">
            <a:extLst>
              <a:ext uri="{FF2B5EF4-FFF2-40B4-BE49-F238E27FC236}">
                <a16:creationId xmlns:a16="http://schemas.microsoft.com/office/drawing/2014/main" id="{22C93A2A-248A-44B0-AE03-574B4154F5B2}"/>
              </a:ext>
            </a:extLst>
          </p:cNvPr>
          <p:cNvSpPr txBox="1">
            <a:spLocks noChangeArrowheads="1"/>
          </p:cNvSpPr>
          <p:nvPr/>
        </p:nvSpPr>
        <p:spPr bwMode="auto">
          <a:xfrm>
            <a:off x="0" y="0"/>
            <a:ext cx="12114212"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algn="ctr" eaLnBrk="0" hangingPunct="0">
              <a:spcBef>
                <a:spcPct val="50000"/>
              </a:spcBef>
              <a:defRPr/>
            </a:pPr>
            <a:r>
              <a:rPr lang="en-US" dirty="0">
                <a:latin typeface="+mj-lt"/>
              </a:rPr>
              <a:t>Disconnect Handles</a:t>
            </a:r>
          </a:p>
        </p:txBody>
      </p:sp>
      <p:sp>
        <p:nvSpPr>
          <p:cNvPr id="143365" name="Text Box 5">
            <a:extLst>
              <a:ext uri="{FF2B5EF4-FFF2-40B4-BE49-F238E27FC236}">
                <a16:creationId xmlns:a16="http://schemas.microsoft.com/office/drawing/2014/main" id="{B4BBB613-50F1-4CDC-BAB6-77C6C9FC5FA9}"/>
              </a:ext>
            </a:extLst>
          </p:cNvPr>
          <p:cNvSpPr txBox="1">
            <a:spLocks noChangeArrowheads="1"/>
          </p:cNvSpPr>
          <p:nvPr/>
        </p:nvSpPr>
        <p:spPr bwMode="auto">
          <a:xfrm>
            <a:off x="304800" y="1524000"/>
            <a:ext cx="6196013" cy="4400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endParaRPr lang="en-US" altLang="en-US" sz="1600" dirty="0">
              <a:latin typeface="Times New Roman" panose="02020603050405020304" pitchFamily="18" charset="0"/>
            </a:endParaRPr>
          </a:p>
          <a:p>
            <a:pPr>
              <a:buFontTx/>
              <a:buChar char="•"/>
            </a:pPr>
            <a:r>
              <a:rPr lang="en-US" altLang="en-US" sz="1600" dirty="0">
                <a:latin typeface="Times New Roman" panose="02020603050405020304" pitchFamily="18" charset="0"/>
              </a:rPr>
              <a:t>Patented disconnect handle quickly and conveniently allows for connection/disconnection of hydraulic lines to/from machine tool pallets or in other hydraulic applications</a:t>
            </a:r>
          </a:p>
          <a:p>
            <a:pPr>
              <a:buFontTx/>
              <a:buChar char="•"/>
            </a:pPr>
            <a:r>
              <a:rPr lang="en-US" altLang="en-US" sz="1600" dirty="0">
                <a:latin typeface="Times New Roman" panose="02020603050405020304" pitchFamily="18" charset="0"/>
              </a:rPr>
              <a:t>Designed for use in double acting applications</a:t>
            </a:r>
          </a:p>
          <a:p>
            <a:pPr>
              <a:buFontTx/>
              <a:buChar char="•"/>
            </a:pPr>
            <a:r>
              <a:rPr lang="en-US" altLang="en-US" sz="1600" dirty="0">
                <a:latin typeface="Times New Roman" panose="02020603050405020304" pitchFamily="18" charset="0"/>
              </a:rPr>
              <a:t>The unit automatically latches when pressure above 2500 PSI is present on either hose preventing accidental disconnects</a:t>
            </a:r>
          </a:p>
          <a:p>
            <a:pPr>
              <a:buFontTx/>
              <a:buChar char="•"/>
            </a:pPr>
            <a:r>
              <a:rPr lang="en-US" altLang="en-US" sz="1600" dirty="0">
                <a:latin typeface="Times New Roman" panose="02020603050405020304" pitchFamily="18" charset="0"/>
              </a:rPr>
              <a:t>Ergonomic design helps minimize operator hand fatigue</a:t>
            </a:r>
          </a:p>
          <a:p>
            <a:pPr>
              <a:buFontTx/>
              <a:buChar char="•"/>
            </a:pPr>
            <a:r>
              <a:rPr lang="en-US" altLang="en-US" sz="1600" dirty="0">
                <a:latin typeface="Times New Roman" panose="02020603050405020304" pitchFamily="18" charset="0"/>
              </a:rPr>
              <a:t>Can be integrated with all </a:t>
            </a:r>
            <a:r>
              <a:rPr lang="en-US" altLang="en-US" sz="1600" dirty="0" err="1">
                <a:latin typeface="Times New Roman" panose="02020603050405020304" pitchFamily="18" charset="0"/>
              </a:rPr>
              <a:t>Lexair</a:t>
            </a:r>
            <a:r>
              <a:rPr lang="en-US" altLang="en-US" sz="1600" dirty="0">
                <a:latin typeface="Times New Roman" panose="02020603050405020304" pitchFamily="18" charset="0"/>
              </a:rPr>
              <a:t> hydraulic collet closers</a:t>
            </a:r>
          </a:p>
          <a:p>
            <a:pPr>
              <a:buFontTx/>
              <a:buChar char="•"/>
            </a:pPr>
            <a:r>
              <a:rPr lang="en-US" altLang="en-US" sz="1600" dirty="0">
                <a:latin typeface="Times New Roman" panose="02020603050405020304" pitchFamily="18" charset="0"/>
              </a:rPr>
              <a:t>To be used in conjunction with a matching </a:t>
            </a:r>
            <a:r>
              <a:rPr lang="en-US" altLang="en-US" sz="1600" dirty="0" err="1">
                <a:latin typeface="Times New Roman" panose="02020603050405020304" pitchFamily="18" charset="0"/>
              </a:rPr>
              <a:t>Lexair</a:t>
            </a:r>
            <a:r>
              <a:rPr lang="en-US" altLang="en-US" sz="1600" dirty="0">
                <a:latin typeface="Times New Roman" panose="02020603050405020304" pitchFamily="18" charset="0"/>
              </a:rPr>
              <a:t> manifold. If used with the manifold that features the integrated check valve, a momentary hydraulic pump or a 4-way, 3-position, exhaust open center valve must be used – please contact the factory to get the correct plumbing arrangement for your application</a:t>
            </a:r>
          </a:p>
          <a:p>
            <a:endParaRPr lang="en-US" altLang="en-US" dirty="0">
              <a:latin typeface="Times New Roman" panose="02020603050405020304" pitchFamily="18" charset="0"/>
            </a:endParaRPr>
          </a:p>
          <a:p>
            <a:pPr>
              <a:buFontTx/>
              <a:buChar char="•"/>
            </a:pPr>
            <a:endParaRPr lang="en-US" altLang="en-US" sz="1600" dirty="0">
              <a:latin typeface="Times New Roman" panose="02020603050405020304" pitchFamily="18" charset="0"/>
            </a:endParaRPr>
          </a:p>
          <a:p>
            <a:endParaRPr lang="en-US" altLang="en-US" sz="1600" dirty="0">
              <a:latin typeface="Times New Roman" panose="02020603050405020304" pitchFamily="18" charset="0"/>
            </a:endParaRPr>
          </a:p>
        </p:txBody>
      </p:sp>
      <p:pic>
        <p:nvPicPr>
          <p:cNvPr id="143367" name="Picture 7" descr="lexair 014">
            <a:extLst>
              <a:ext uri="{FF2B5EF4-FFF2-40B4-BE49-F238E27FC236}">
                <a16:creationId xmlns:a16="http://schemas.microsoft.com/office/drawing/2014/main" id="{BE11AB76-420C-4357-9EA8-06AB46EE674C}"/>
              </a:ext>
            </a:extLst>
          </p:cNvPr>
          <p:cNvPicPr>
            <a:picLocks noChangeAspect="1" noChangeArrowheads="1"/>
          </p:cNvPicPr>
          <p:nvPr/>
        </p:nvPicPr>
        <p:blipFill>
          <a:blip r:embed="rId3">
            <a:lum bright="10000" contrast="10000"/>
            <a:extLst>
              <a:ext uri="{28A0092B-C50C-407E-A947-70E740481C1C}">
                <a14:useLocalDpi xmlns:a14="http://schemas.microsoft.com/office/drawing/2010/main" val="0"/>
              </a:ext>
            </a:extLst>
          </a:blip>
          <a:srcRect/>
          <a:stretch>
            <a:fillRect/>
          </a:stretch>
        </p:blipFill>
        <p:spPr bwMode="auto">
          <a:xfrm>
            <a:off x="8075613" y="2286000"/>
            <a:ext cx="3956050" cy="33496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a:extLst>
              <a:ext uri="{FF2B5EF4-FFF2-40B4-BE49-F238E27FC236}">
                <a16:creationId xmlns:a16="http://schemas.microsoft.com/office/drawing/2014/main" id="{9FCC2B0F-6298-4D90-B259-2FF37069337B}"/>
              </a:ext>
            </a:extLst>
          </p:cNvPr>
          <p:cNvSpPr>
            <a:spLocks noChangeArrowheads="1"/>
          </p:cNvSpPr>
          <p:nvPr/>
        </p:nvSpPr>
        <p:spPr bwMode="auto">
          <a:xfrm>
            <a:off x="0" y="0"/>
            <a:ext cx="12188825" cy="584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ctr" eaLnBrk="0" hangingPunct="0">
              <a:defRPr/>
            </a:pPr>
            <a:r>
              <a:rPr lang="en-US" sz="3200" dirty="0">
                <a:latin typeface="+mj-lt"/>
                <a:ea typeface="ＭＳ Ｐゴシック" charset="0"/>
              </a:rPr>
              <a:t>Custom fixture Plates</a:t>
            </a:r>
          </a:p>
        </p:txBody>
      </p:sp>
      <p:sp>
        <p:nvSpPr>
          <p:cNvPr id="38917" name="Text Box 5">
            <a:extLst>
              <a:ext uri="{FF2B5EF4-FFF2-40B4-BE49-F238E27FC236}">
                <a16:creationId xmlns:a16="http://schemas.microsoft.com/office/drawing/2014/main" id="{4A129D1B-425A-49EA-B928-C2CF742F03B6}"/>
              </a:ext>
            </a:extLst>
          </p:cNvPr>
          <p:cNvSpPr txBox="1">
            <a:spLocks noChangeArrowheads="1"/>
          </p:cNvSpPr>
          <p:nvPr/>
        </p:nvSpPr>
        <p:spPr bwMode="auto">
          <a:xfrm>
            <a:off x="5180013" y="1295400"/>
            <a:ext cx="6781800" cy="24320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eaLnBrk="0" hangingPunct="0">
              <a:buFontTx/>
              <a:buChar char="•"/>
              <a:defRPr/>
            </a:pPr>
            <a:r>
              <a:rPr lang="en-US" sz="1800" dirty="0">
                <a:latin typeface="Times New Roman" charset="0"/>
              </a:rPr>
              <a:t>Complete custom solution for your </a:t>
            </a:r>
            <a:r>
              <a:rPr lang="en-US" sz="1800" dirty="0" err="1">
                <a:latin typeface="Times New Roman" charset="0"/>
              </a:rPr>
              <a:t>workholding</a:t>
            </a:r>
            <a:r>
              <a:rPr lang="en-US" sz="1800" dirty="0">
                <a:latin typeface="Times New Roman" charset="0"/>
              </a:rPr>
              <a:t> application</a:t>
            </a:r>
          </a:p>
          <a:p>
            <a:pPr eaLnBrk="0" hangingPunct="0">
              <a:buFontTx/>
              <a:buChar char="•"/>
              <a:defRPr/>
            </a:pPr>
            <a:r>
              <a:rPr lang="en-US" sz="1800" dirty="0">
                <a:latin typeface="Times New Roman" charset="0"/>
              </a:rPr>
              <a:t>Pneumatic or hydraulic actuation</a:t>
            </a:r>
          </a:p>
          <a:p>
            <a:pPr eaLnBrk="0" hangingPunct="0">
              <a:buFontTx/>
              <a:buChar char="•"/>
              <a:defRPr/>
            </a:pPr>
            <a:r>
              <a:rPr lang="en-US" sz="1800" dirty="0">
                <a:latin typeface="Times New Roman" charset="0"/>
              </a:rPr>
              <a:t>In house design and engineering team </a:t>
            </a:r>
          </a:p>
          <a:p>
            <a:pPr eaLnBrk="0" hangingPunct="0">
              <a:buFontTx/>
              <a:buChar char="•"/>
              <a:defRPr/>
            </a:pPr>
            <a:r>
              <a:rPr lang="en-US" sz="1800" dirty="0">
                <a:latin typeface="Times New Roman" charset="0"/>
              </a:rPr>
              <a:t>Standard aluminum fixture plate </a:t>
            </a:r>
          </a:p>
          <a:p>
            <a:pPr eaLnBrk="0" hangingPunct="0">
              <a:buFontTx/>
              <a:buChar char="•"/>
              <a:defRPr/>
            </a:pPr>
            <a:r>
              <a:rPr lang="en-US" sz="1800" dirty="0">
                <a:latin typeface="Times New Roman" charset="0"/>
              </a:rPr>
              <a:t>Steel plates can be use in heavy duty applications</a:t>
            </a:r>
          </a:p>
          <a:p>
            <a:pPr eaLnBrk="0" hangingPunct="0">
              <a:defRPr/>
            </a:pPr>
            <a:endParaRPr lang="en-US" sz="1800" dirty="0">
              <a:latin typeface="Times New Roman" charset="0"/>
            </a:endParaRPr>
          </a:p>
          <a:p>
            <a:pPr lvl="1" eaLnBrk="0" hangingPunct="0">
              <a:buFontTx/>
              <a:buChar char="•"/>
              <a:defRPr/>
            </a:pPr>
            <a:endParaRPr lang="en-US" sz="1200" dirty="0">
              <a:latin typeface="Times New Roman" charset="0"/>
            </a:endParaRPr>
          </a:p>
          <a:p>
            <a:pPr eaLnBrk="0" hangingPunct="0">
              <a:buFontTx/>
              <a:buChar char="•"/>
              <a:defRPr/>
            </a:pPr>
            <a:endParaRPr lang="en-US" sz="1600" dirty="0">
              <a:latin typeface="Times New Roman" charset="0"/>
            </a:endParaRPr>
          </a:p>
          <a:p>
            <a:pPr eaLnBrk="0" hangingPunct="0">
              <a:buFontTx/>
              <a:buChar char="•"/>
              <a:defRPr/>
            </a:pPr>
            <a:endParaRPr lang="en-US" sz="1600" dirty="0">
              <a:latin typeface="Times New Roman" charset="0"/>
            </a:endParaRPr>
          </a:p>
        </p:txBody>
      </p:sp>
      <p:pic>
        <p:nvPicPr>
          <p:cNvPr id="2" name="Picture 1" descr="FixPlt-PJ16004.jpg">
            <a:extLst>
              <a:ext uri="{FF2B5EF4-FFF2-40B4-BE49-F238E27FC236}">
                <a16:creationId xmlns:a16="http://schemas.microsoft.com/office/drawing/2014/main" id="{E5362F6C-C99E-4E00-82C4-997D11D2AF14}"/>
              </a:ext>
            </a:extLst>
          </p:cNvPr>
          <p:cNvPicPr>
            <a:picLocks noChangeAspect="1"/>
          </p:cNvPicPr>
          <p:nvPr/>
        </p:nvPicPr>
        <p:blipFill>
          <a:blip r:embed="rId3">
            <a:extLst>
              <a:ext uri="{28A0092B-C50C-407E-A947-70E740481C1C}">
                <a14:useLocalDpi xmlns:a14="http://schemas.microsoft.com/office/drawing/2010/main" val="0"/>
              </a:ext>
            </a:extLst>
          </a:blip>
          <a:srcRect t="24234" b="9393"/>
          <a:stretch>
            <a:fillRect/>
          </a:stretch>
        </p:blipFill>
        <p:spPr bwMode="auto">
          <a:xfrm>
            <a:off x="150813" y="4038600"/>
            <a:ext cx="7543800" cy="248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Picture 2" descr="FixturePlateTed.jpg">
            <a:extLst>
              <a:ext uri="{FF2B5EF4-FFF2-40B4-BE49-F238E27FC236}">
                <a16:creationId xmlns:a16="http://schemas.microsoft.com/office/drawing/2014/main" id="{26E909A8-6257-4E62-8D5D-18B649389365}"/>
              </a:ext>
            </a:extLst>
          </p:cNvPr>
          <p:cNvPicPr>
            <a:picLocks noChangeAspect="1"/>
          </p:cNvPicPr>
          <p:nvPr/>
        </p:nvPicPr>
        <p:blipFill>
          <a:blip r:embed="rId4">
            <a:extLst>
              <a:ext uri="{28A0092B-C50C-407E-A947-70E740481C1C}">
                <a14:useLocalDpi xmlns:a14="http://schemas.microsoft.com/office/drawing/2010/main" val="0"/>
              </a:ext>
            </a:extLst>
          </a:blip>
          <a:srcRect l="12029" t="6619" r="7520" b="7628"/>
          <a:stretch>
            <a:fillRect/>
          </a:stretch>
        </p:blipFill>
        <p:spPr bwMode="auto">
          <a:xfrm>
            <a:off x="20638" y="0"/>
            <a:ext cx="401955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3" descr="GJHGJHU.jpeg">
            <a:extLst>
              <a:ext uri="{FF2B5EF4-FFF2-40B4-BE49-F238E27FC236}">
                <a16:creationId xmlns:a16="http://schemas.microsoft.com/office/drawing/2014/main" id="{FC22F8E6-5DCE-4145-A99A-E1F46FE5F80F}"/>
              </a:ext>
            </a:extLst>
          </p:cNvPr>
          <p:cNvPicPr>
            <a:picLocks noChangeAspect="1"/>
          </p:cNvPicPr>
          <p:nvPr/>
        </p:nvPicPr>
        <p:blipFill>
          <a:blip r:embed="rId5">
            <a:extLst>
              <a:ext uri="{28A0092B-C50C-407E-A947-70E740481C1C}">
                <a14:useLocalDpi xmlns:a14="http://schemas.microsoft.com/office/drawing/2010/main" val="0"/>
              </a:ext>
            </a:extLst>
          </a:blip>
          <a:srcRect l="7288" t="15900" r="11191" b="16489"/>
          <a:stretch>
            <a:fillRect/>
          </a:stretch>
        </p:blipFill>
        <p:spPr bwMode="auto">
          <a:xfrm>
            <a:off x="7843838" y="3962400"/>
            <a:ext cx="431165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a:extLst>
              <a:ext uri="{FF2B5EF4-FFF2-40B4-BE49-F238E27FC236}">
                <a16:creationId xmlns:a16="http://schemas.microsoft.com/office/drawing/2014/main" id="{CFDCFA23-DCCC-4BA6-A082-CEFE68C54EB2}"/>
              </a:ext>
            </a:extLst>
          </p:cNvPr>
          <p:cNvSpPr>
            <a:spLocks noGrp="1"/>
          </p:cNvSpPr>
          <p:nvPr>
            <p:ph type="title"/>
          </p:nvPr>
        </p:nvSpPr>
        <p:spPr>
          <a:xfrm>
            <a:off x="0" y="0"/>
            <a:ext cx="12188825" cy="609600"/>
          </a:xfrm>
        </p:spPr>
        <p:txBody>
          <a:bodyPr/>
          <a:lstStyle/>
          <a:p>
            <a:pPr algn="ctr" eaLnBrk="1" fontAlgn="auto" hangingPunct="1">
              <a:spcAft>
                <a:spcPts val="0"/>
              </a:spcAft>
              <a:defRPr/>
            </a:pPr>
            <a:r>
              <a:rPr lang="en-US" sz="3200" dirty="0">
                <a:ea typeface="+mj-ea"/>
                <a:cs typeface="+mj-cs"/>
              </a:rPr>
              <a:t>Flex Grip collet closer</a:t>
            </a:r>
          </a:p>
        </p:txBody>
      </p:sp>
      <p:pic>
        <p:nvPicPr>
          <p:cNvPr id="37890" name="Content Placeholder 6">
            <a:extLst>
              <a:ext uri="{FF2B5EF4-FFF2-40B4-BE49-F238E27FC236}">
                <a16:creationId xmlns:a16="http://schemas.microsoft.com/office/drawing/2014/main" id="{CCB636C2-277C-4EAF-A683-D3BFADFBF793}"/>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l="5350" r="5350"/>
          <a:stretch>
            <a:fillRect/>
          </a:stretch>
        </p:blipFill>
        <p:spPr>
          <a:xfrm>
            <a:off x="836613" y="1490663"/>
            <a:ext cx="4418012" cy="3876675"/>
          </a:xfrm>
        </p:spPr>
      </p:pic>
      <p:sp>
        <p:nvSpPr>
          <p:cNvPr id="51203" name="Content Placeholder 3">
            <a:extLst>
              <a:ext uri="{FF2B5EF4-FFF2-40B4-BE49-F238E27FC236}">
                <a16:creationId xmlns:a16="http://schemas.microsoft.com/office/drawing/2014/main" id="{29EF35C8-A57A-4146-AD4C-F9FCCDBE32A9}"/>
              </a:ext>
            </a:extLst>
          </p:cNvPr>
          <p:cNvSpPr>
            <a:spLocks noGrp="1"/>
          </p:cNvSpPr>
          <p:nvPr>
            <p:ph sz="quarter" idx="14"/>
          </p:nvPr>
        </p:nvSpPr>
        <p:spPr>
          <a:xfrm>
            <a:off x="6551613" y="1447800"/>
            <a:ext cx="4875212" cy="1511300"/>
          </a:xfrm>
        </p:spPr>
        <p:txBody>
          <a:bodyPr/>
          <a:lstStyle/>
          <a:p>
            <a:pPr eaLnBrk="1" hangingPunct="1">
              <a:buClrTx/>
              <a:buFont typeface="Arial" charset="0"/>
              <a:buChar char="•"/>
              <a:defRPr/>
            </a:pPr>
            <a:r>
              <a:rPr lang="en-US" sz="1800" dirty="0">
                <a:ea typeface="ＭＳ Ｐゴシック" charset="0"/>
              </a:rPr>
              <a:t>65 &amp; 80 mm capacity</a:t>
            </a:r>
          </a:p>
          <a:p>
            <a:pPr eaLnBrk="1" hangingPunct="1">
              <a:buClrTx/>
              <a:buFont typeface="Arial" charset="0"/>
              <a:buChar char="•"/>
              <a:defRPr/>
            </a:pPr>
            <a:r>
              <a:rPr lang="en-US" sz="1800" dirty="0">
                <a:ea typeface="ＭＳ Ｐゴシック" charset="0"/>
              </a:rPr>
              <a:t>Manual or hydraulic actuation.</a:t>
            </a:r>
          </a:p>
          <a:p>
            <a:pPr eaLnBrk="1" hangingPunct="1">
              <a:buClrTx/>
              <a:buFont typeface="Arial" charset="0"/>
              <a:buChar char="•"/>
              <a:defRPr/>
            </a:pPr>
            <a:r>
              <a:rPr lang="en-US" sz="1800" dirty="0">
                <a:ea typeface="ＭＳ Ｐゴシック" charset="0"/>
              </a:rPr>
              <a:t>Can mount on machine table or rotary table   </a:t>
            </a:r>
          </a:p>
          <a:p>
            <a:pPr eaLnBrk="1" hangingPunct="1">
              <a:buClrTx/>
              <a:buFont typeface="Arial" charset="0"/>
              <a:buChar char="•"/>
              <a:defRPr/>
            </a:pPr>
            <a:r>
              <a:rPr lang="en-US" sz="1800" dirty="0">
                <a:latin typeface="Times New Roman" charset="0"/>
                <a:ea typeface="ＭＳ Ｐゴシック" charset="0"/>
              </a:rPr>
              <a:t>Adjustable part stop</a:t>
            </a:r>
          </a:p>
          <a:p>
            <a:pPr marL="69850" indent="0" eaLnBrk="1" hangingPunct="1">
              <a:buClrTx/>
              <a:buFont typeface="Wingdings 3" charset="0"/>
              <a:buNone/>
              <a:defRPr/>
            </a:pPr>
            <a:endParaRPr lang="en-US" sz="1800" dirty="0">
              <a:latin typeface="Times New Roman" charset="0"/>
              <a:ea typeface="ＭＳ Ｐゴシック" charset="0"/>
            </a:endParaRPr>
          </a:p>
          <a:p>
            <a:pPr eaLnBrk="1" hangingPunct="1">
              <a:buClrTx/>
              <a:buFont typeface="Arial" charset="0"/>
              <a:buChar char="•"/>
              <a:defRPr/>
            </a:pPr>
            <a:endParaRPr lang="en-US" sz="1800" dirty="0">
              <a:ea typeface="ＭＳ Ｐゴシック" charset="0"/>
            </a:endParaRPr>
          </a:p>
        </p:txBody>
      </p:sp>
      <p:pic>
        <p:nvPicPr>
          <p:cNvPr id="37892" name="Picture 1">
            <a:extLst>
              <a:ext uri="{FF2B5EF4-FFF2-40B4-BE49-F238E27FC236}">
                <a16:creationId xmlns:a16="http://schemas.microsoft.com/office/drawing/2014/main" id="{BAB8E98E-210B-4860-95C3-74C45C54DF6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18413" y="3124200"/>
            <a:ext cx="2819400"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Content Placeholder 4">
            <a:extLst>
              <a:ext uri="{FF2B5EF4-FFF2-40B4-BE49-F238E27FC236}">
                <a16:creationId xmlns:a16="http://schemas.microsoft.com/office/drawing/2014/main" id="{31EF347F-758F-41AA-86EB-E1556847D23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9013" y="1981200"/>
            <a:ext cx="5292725" cy="327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4" name="TextBox 2">
            <a:extLst>
              <a:ext uri="{FF2B5EF4-FFF2-40B4-BE49-F238E27FC236}">
                <a16:creationId xmlns:a16="http://schemas.microsoft.com/office/drawing/2014/main" id="{13D82B1D-1B7F-43AC-B36C-0BB86AE0EB5F}"/>
              </a:ext>
            </a:extLst>
          </p:cNvPr>
          <p:cNvSpPr txBox="1">
            <a:spLocks noChangeArrowheads="1"/>
          </p:cNvSpPr>
          <p:nvPr/>
        </p:nvSpPr>
        <p:spPr bwMode="auto">
          <a:xfrm>
            <a:off x="7618413" y="2286000"/>
            <a:ext cx="4367212"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buFont typeface="Arial" panose="020B0604020202020204" pitchFamily="34" charset="0"/>
              <a:buChar char="•"/>
            </a:pPr>
            <a:r>
              <a:rPr lang="en-US" altLang="en-US" sz="1800"/>
              <a:t>Flex C collet for quick change capability</a:t>
            </a:r>
          </a:p>
          <a:p>
            <a:pPr lvl="1" eaLnBrk="1" hangingPunct="1">
              <a:buFont typeface="Arial" panose="020B0604020202020204" pitchFamily="34" charset="0"/>
              <a:buChar char="•"/>
            </a:pPr>
            <a:r>
              <a:rPr lang="en-US" altLang="en-US" sz="1800"/>
              <a:t>+/- 0.020 range</a:t>
            </a:r>
          </a:p>
          <a:p>
            <a:pPr eaLnBrk="1" hangingPunct="1">
              <a:buFont typeface="Arial" panose="020B0604020202020204" pitchFamily="34" charset="0"/>
              <a:buChar char="•"/>
            </a:pPr>
            <a:r>
              <a:rPr lang="en-US" altLang="en-US" sz="1800"/>
              <a:t>5c and 16c collet</a:t>
            </a:r>
          </a:p>
          <a:p>
            <a:pPr eaLnBrk="1" hangingPunct="1">
              <a:buFont typeface="Arial" panose="020B0604020202020204" pitchFamily="34" charset="0"/>
              <a:buChar char="•"/>
            </a:pPr>
            <a:r>
              <a:rPr lang="en-US" altLang="en-US" sz="1800"/>
              <a:t>Step chuck to 7in capacity</a:t>
            </a:r>
          </a:p>
          <a:p>
            <a:pPr eaLnBrk="1" hangingPunct="1">
              <a:buFont typeface="Arial" panose="020B0604020202020204" pitchFamily="34" charset="0"/>
              <a:buChar char="•"/>
            </a:pPr>
            <a:r>
              <a:rPr lang="en-US" altLang="en-US" sz="1800"/>
              <a:t>ID mandrel</a:t>
            </a:r>
          </a:p>
          <a:p>
            <a:pPr eaLnBrk="1" hangingPunct="1">
              <a:buFont typeface="Arial" panose="020B0604020202020204" pitchFamily="34" charset="0"/>
              <a:buChar char="•"/>
            </a:pPr>
            <a:r>
              <a:rPr lang="en-US" altLang="en-US" sz="1800"/>
              <a:t>Hydraulic clamp capable</a:t>
            </a:r>
          </a:p>
          <a:p>
            <a:pPr eaLnBrk="1" hangingPunct="1">
              <a:buFont typeface="Arial" panose="020B0604020202020204" pitchFamily="34" charset="0"/>
              <a:buChar char="•"/>
            </a:pPr>
            <a:endParaRPr lang="en-US" altLang="en-US" sz="1800"/>
          </a:p>
        </p:txBody>
      </p:sp>
      <p:sp>
        <p:nvSpPr>
          <p:cNvPr id="4" name="TextBox 3">
            <a:extLst>
              <a:ext uri="{FF2B5EF4-FFF2-40B4-BE49-F238E27FC236}">
                <a16:creationId xmlns:a16="http://schemas.microsoft.com/office/drawing/2014/main" id="{0A1C8552-85A3-428F-918B-0125ED858A30}"/>
              </a:ext>
            </a:extLst>
          </p:cNvPr>
          <p:cNvSpPr txBox="1"/>
          <p:nvPr/>
        </p:nvSpPr>
        <p:spPr>
          <a:xfrm>
            <a:off x="0" y="228600"/>
            <a:ext cx="12188825" cy="708025"/>
          </a:xfrm>
          <a:prstGeom prst="rect">
            <a:avLst/>
          </a:prstGeom>
          <a:noFill/>
        </p:spPr>
        <p:txBody>
          <a:bodyPr>
            <a:spAutoFit/>
          </a:bodyPr>
          <a:lstStyle/>
          <a:p>
            <a:pPr algn="ctr">
              <a:defRPr/>
            </a:pPr>
            <a:r>
              <a:rPr lang="en-US" sz="4000" dirty="0">
                <a:latin typeface="+mj-lt"/>
                <a:ea typeface="+mn-ea"/>
              </a:rPr>
              <a:t>Additional clamping configurations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Box 2">
            <a:extLst>
              <a:ext uri="{FF2B5EF4-FFF2-40B4-BE49-F238E27FC236}">
                <a16:creationId xmlns:a16="http://schemas.microsoft.com/office/drawing/2014/main" id="{D09035BF-D8B8-468A-BEC0-1E24913F37C6}"/>
              </a:ext>
            </a:extLst>
          </p:cNvPr>
          <p:cNvSpPr txBox="1">
            <a:spLocks noChangeArrowheads="1"/>
          </p:cNvSpPr>
          <p:nvPr/>
        </p:nvSpPr>
        <p:spPr bwMode="auto">
          <a:xfrm>
            <a:off x="0" y="0"/>
            <a:ext cx="121888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en-US" altLang="en-US" sz="3600"/>
              <a:t>Flex Grip on 5 axis application </a:t>
            </a:r>
          </a:p>
        </p:txBody>
      </p:sp>
      <p:pic>
        <p:nvPicPr>
          <p:cNvPr id="4" name="Haas video">
            <a:hlinkClick r:id="" action="ppaction://media"/>
            <a:extLst>
              <a:ext uri="{FF2B5EF4-FFF2-40B4-BE49-F238E27FC236}">
                <a16:creationId xmlns:a16="http://schemas.microsoft.com/office/drawing/2014/main" id="{D551D441-7EA5-4D76-99AD-A7518637E086}"/>
              </a:ext>
            </a:extLst>
          </p:cNvPr>
          <p:cNvPicPr>
            <a:picLocks noChangeAspect="1"/>
          </p:cNvPicPr>
          <p:nvPr>
            <a:videoFile r:link="rId2"/>
            <p:extLst>
              <p:ext uri="{DAA4B4D4-6D71-4841-9C94-3DE7FCFB9230}">
                <p14:media xmlns:p14="http://schemas.microsoft.com/office/powerpoint/2010/main" r:link="rId1"/>
              </p:ext>
            </p:extLst>
          </p:nvPr>
        </p:nvPicPr>
        <p:blipFill>
          <a:blip r:embed="rId4"/>
          <a:stretch>
            <a:fillRect/>
          </a:stretch>
        </p:blipFill>
        <p:spPr>
          <a:xfrm>
            <a:off x="2042583" y="646113"/>
            <a:ext cx="8103658" cy="607774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14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0" name="Text Box 4">
            <a:extLst>
              <a:ext uri="{FF2B5EF4-FFF2-40B4-BE49-F238E27FC236}">
                <a16:creationId xmlns:a16="http://schemas.microsoft.com/office/drawing/2014/main" id="{1624065B-34A2-46B5-829B-FA254FBC596D}"/>
              </a:ext>
            </a:extLst>
          </p:cNvPr>
          <p:cNvSpPr txBox="1">
            <a:spLocks noChangeArrowheads="1"/>
          </p:cNvSpPr>
          <p:nvPr/>
        </p:nvSpPr>
        <p:spPr bwMode="auto">
          <a:xfrm>
            <a:off x="1524000" y="4419600"/>
            <a:ext cx="10156825" cy="8302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eaLnBrk="0" hangingPunct="0">
              <a:buFontTx/>
              <a:buChar char="•"/>
              <a:defRPr/>
            </a:pPr>
            <a:endParaRPr lang="en-US" sz="1600">
              <a:latin typeface="Times New Roman" charset="0"/>
            </a:endParaRPr>
          </a:p>
          <a:p>
            <a:pPr eaLnBrk="0" hangingPunct="0">
              <a:buFontTx/>
              <a:buChar char="•"/>
              <a:defRPr/>
            </a:pPr>
            <a:endParaRPr lang="en-US" sz="1600">
              <a:latin typeface="Times New Roman" charset="0"/>
            </a:endParaRPr>
          </a:p>
          <a:p>
            <a:pPr eaLnBrk="0" hangingPunct="0">
              <a:buFontTx/>
              <a:buChar char="•"/>
              <a:defRPr/>
            </a:pPr>
            <a:endParaRPr lang="en-US" sz="1600">
              <a:latin typeface="Times New Roman" charset="0"/>
            </a:endParaRPr>
          </a:p>
        </p:txBody>
      </p:sp>
      <p:sp>
        <p:nvSpPr>
          <p:cNvPr id="49157" name="Text Box 5">
            <a:extLst>
              <a:ext uri="{FF2B5EF4-FFF2-40B4-BE49-F238E27FC236}">
                <a16:creationId xmlns:a16="http://schemas.microsoft.com/office/drawing/2014/main" id="{A7E9A554-7316-4664-9100-67269F42A065}"/>
              </a:ext>
            </a:extLst>
          </p:cNvPr>
          <p:cNvSpPr txBox="1">
            <a:spLocks noChangeArrowheads="1"/>
          </p:cNvSpPr>
          <p:nvPr/>
        </p:nvSpPr>
        <p:spPr bwMode="auto">
          <a:xfrm>
            <a:off x="0" y="0"/>
            <a:ext cx="12188825"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algn="ctr" eaLnBrk="0" hangingPunct="0">
              <a:spcBef>
                <a:spcPct val="50000"/>
              </a:spcBef>
              <a:defRPr/>
            </a:pPr>
            <a:r>
              <a:rPr lang="en-US" dirty="0">
                <a:latin typeface="+mj-lt"/>
              </a:rPr>
              <a:t>Pneumatic/Hydraulic Step Chuck Collet Closers</a:t>
            </a:r>
          </a:p>
        </p:txBody>
      </p:sp>
      <p:sp>
        <p:nvSpPr>
          <p:cNvPr id="49158" name="Text Box 6">
            <a:extLst>
              <a:ext uri="{FF2B5EF4-FFF2-40B4-BE49-F238E27FC236}">
                <a16:creationId xmlns:a16="http://schemas.microsoft.com/office/drawing/2014/main" id="{70961E6B-02CD-4742-A5FA-349CEABD73D8}"/>
              </a:ext>
            </a:extLst>
          </p:cNvPr>
          <p:cNvSpPr txBox="1">
            <a:spLocks noChangeArrowheads="1"/>
          </p:cNvSpPr>
          <p:nvPr/>
        </p:nvSpPr>
        <p:spPr bwMode="auto">
          <a:xfrm>
            <a:off x="304800" y="1524000"/>
            <a:ext cx="5688013" cy="31702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600">
                <a:latin typeface="Times New Roman" panose="02020603050405020304" pitchFamily="18" charset="0"/>
              </a:rPr>
              <a:t>16C Details </a:t>
            </a:r>
          </a:p>
          <a:p>
            <a:pPr algn="ctr"/>
            <a:endParaRPr lang="en-US" altLang="en-US" sz="1600">
              <a:latin typeface="Times New Roman" panose="02020603050405020304" pitchFamily="18" charset="0"/>
            </a:endParaRPr>
          </a:p>
          <a:p>
            <a:pPr>
              <a:buFontTx/>
              <a:buChar char="•"/>
            </a:pPr>
            <a:r>
              <a:rPr lang="en-US" altLang="en-US" sz="1600">
                <a:latin typeface="Times New Roman" panose="02020603050405020304" pitchFamily="18" charset="0"/>
              </a:rPr>
              <a:t>Double acting, pull-back operation</a:t>
            </a:r>
          </a:p>
          <a:p>
            <a:pPr>
              <a:buFontTx/>
              <a:buChar char="•"/>
            </a:pPr>
            <a:r>
              <a:rPr lang="en-US" altLang="en-US" sz="1600">
                <a:latin typeface="Times New Roman" panose="02020603050405020304" pitchFamily="18" charset="0"/>
              </a:rPr>
              <a:t>Aircraft aluminum body with hardened steel bushings for long, trouble free life</a:t>
            </a:r>
          </a:p>
          <a:p>
            <a:pPr>
              <a:buFontTx/>
              <a:buChar char="•"/>
            </a:pPr>
            <a:r>
              <a:rPr lang="en-US" altLang="en-US" sz="1600">
                <a:latin typeface="Times New Roman" panose="02020603050405020304" pitchFamily="18" charset="0"/>
              </a:rPr>
              <a:t>A2-5 spindle nose accepts 16C collets to 1-5/8” or 16C step chucks up to 6” in diameter plus expanding nose collets for I.D. holding of parts </a:t>
            </a:r>
          </a:p>
          <a:p>
            <a:endParaRPr lang="en-US" altLang="en-US" sz="1600">
              <a:latin typeface="Times New Roman" panose="02020603050405020304" pitchFamily="18" charset="0"/>
            </a:endParaRPr>
          </a:p>
          <a:p>
            <a:endParaRPr lang="en-US" altLang="en-US">
              <a:latin typeface="Times New Roman" panose="02020603050405020304" pitchFamily="18" charset="0"/>
            </a:endParaRPr>
          </a:p>
          <a:p>
            <a:pPr>
              <a:buFontTx/>
              <a:buChar char="•"/>
            </a:pPr>
            <a:endParaRPr lang="en-US" altLang="en-US" sz="1600">
              <a:latin typeface="Times New Roman" panose="02020603050405020304" pitchFamily="18" charset="0"/>
            </a:endParaRPr>
          </a:p>
          <a:p>
            <a:endParaRPr lang="en-US" altLang="en-US" sz="1600">
              <a:latin typeface="Times New Roman" panose="02020603050405020304" pitchFamily="18" charset="0"/>
            </a:endParaRPr>
          </a:p>
        </p:txBody>
      </p:sp>
      <p:pic>
        <p:nvPicPr>
          <p:cNvPr id="49159" name="Picture 7" descr="lexair 019">
            <a:extLst>
              <a:ext uri="{FF2B5EF4-FFF2-40B4-BE49-F238E27FC236}">
                <a16:creationId xmlns:a16="http://schemas.microsoft.com/office/drawing/2014/main" id="{21D48FB6-7AA4-4889-973E-F0D22B9275A4}"/>
              </a:ext>
            </a:extLst>
          </p:cNvPr>
          <p:cNvPicPr>
            <a:picLocks noChangeAspect="1" noChangeArrowheads="1"/>
          </p:cNvPicPr>
          <p:nvPr/>
        </p:nvPicPr>
        <p:blipFill>
          <a:blip r:embed="rId3">
            <a:lum bright="8000" contrast="8000"/>
            <a:extLst>
              <a:ext uri="{28A0092B-C50C-407E-A947-70E740481C1C}">
                <a14:useLocalDpi xmlns:a14="http://schemas.microsoft.com/office/drawing/2010/main" val="0"/>
              </a:ext>
            </a:extLst>
          </a:blip>
          <a:srcRect/>
          <a:stretch>
            <a:fillRect/>
          </a:stretch>
        </p:blipFill>
        <p:spPr bwMode="auto">
          <a:xfrm>
            <a:off x="5789613" y="2057400"/>
            <a:ext cx="6043612" cy="34385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Text Box 4">
            <a:extLst>
              <a:ext uri="{FF2B5EF4-FFF2-40B4-BE49-F238E27FC236}">
                <a16:creationId xmlns:a16="http://schemas.microsoft.com/office/drawing/2014/main" id="{542B0D2C-7F93-4FC5-9978-507FEEE218B8}"/>
              </a:ext>
            </a:extLst>
          </p:cNvPr>
          <p:cNvSpPr txBox="1">
            <a:spLocks noChangeArrowheads="1"/>
          </p:cNvSpPr>
          <p:nvPr/>
        </p:nvSpPr>
        <p:spPr bwMode="auto">
          <a:xfrm>
            <a:off x="1524000" y="4419600"/>
            <a:ext cx="10156825" cy="8302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eaLnBrk="0" hangingPunct="0">
              <a:buFontTx/>
              <a:buChar char="•"/>
              <a:defRPr/>
            </a:pPr>
            <a:endParaRPr lang="en-US" sz="1600">
              <a:latin typeface="Times New Roman" charset="0"/>
            </a:endParaRPr>
          </a:p>
          <a:p>
            <a:pPr eaLnBrk="0" hangingPunct="0">
              <a:buFontTx/>
              <a:buChar char="•"/>
              <a:defRPr/>
            </a:pPr>
            <a:endParaRPr lang="en-US" sz="1600">
              <a:latin typeface="Times New Roman" charset="0"/>
            </a:endParaRPr>
          </a:p>
          <a:p>
            <a:pPr eaLnBrk="0" hangingPunct="0">
              <a:buFontTx/>
              <a:buChar char="•"/>
              <a:defRPr/>
            </a:pPr>
            <a:endParaRPr lang="en-US" sz="1600">
              <a:latin typeface="Times New Roman" charset="0"/>
            </a:endParaRPr>
          </a:p>
        </p:txBody>
      </p:sp>
      <p:sp>
        <p:nvSpPr>
          <p:cNvPr id="62469" name="Text Box 5">
            <a:extLst>
              <a:ext uri="{FF2B5EF4-FFF2-40B4-BE49-F238E27FC236}">
                <a16:creationId xmlns:a16="http://schemas.microsoft.com/office/drawing/2014/main" id="{9AFEB985-CC9D-4F60-B2B3-C2EC90F3161F}"/>
              </a:ext>
            </a:extLst>
          </p:cNvPr>
          <p:cNvSpPr txBox="1">
            <a:spLocks noChangeArrowheads="1"/>
          </p:cNvSpPr>
          <p:nvPr/>
        </p:nvSpPr>
        <p:spPr bwMode="auto">
          <a:xfrm>
            <a:off x="1" y="1"/>
            <a:ext cx="12188824"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algn="ctr" eaLnBrk="0" hangingPunct="0">
              <a:spcBef>
                <a:spcPct val="50000"/>
              </a:spcBef>
              <a:defRPr/>
            </a:pPr>
            <a:r>
              <a:rPr lang="en-US" dirty="0">
                <a:latin typeface="+mj-lt"/>
              </a:rPr>
              <a:t>Pneumatic/Hydraulic Step Chuck Collet Closers</a:t>
            </a:r>
          </a:p>
        </p:txBody>
      </p:sp>
      <p:sp>
        <p:nvSpPr>
          <p:cNvPr id="50182" name="Text Box 6">
            <a:extLst>
              <a:ext uri="{FF2B5EF4-FFF2-40B4-BE49-F238E27FC236}">
                <a16:creationId xmlns:a16="http://schemas.microsoft.com/office/drawing/2014/main" id="{7373CE5D-509C-4EAE-8DB3-8CA79E3D4C65}"/>
              </a:ext>
            </a:extLst>
          </p:cNvPr>
          <p:cNvSpPr txBox="1">
            <a:spLocks noChangeArrowheads="1"/>
          </p:cNvSpPr>
          <p:nvPr/>
        </p:nvSpPr>
        <p:spPr bwMode="auto">
          <a:xfrm>
            <a:off x="304800" y="1524000"/>
            <a:ext cx="5688013" cy="39084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600" dirty="0">
                <a:latin typeface="Times New Roman" panose="02020603050405020304" pitchFamily="18" charset="0"/>
              </a:rPr>
              <a:t>16C Details </a:t>
            </a:r>
          </a:p>
          <a:p>
            <a:pPr algn="ctr"/>
            <a:endParaRPr lang="en-US" altLang="en-US" sz="1600" dirty="0">
              <a:latin typeface="Times New Roman" panose="02020603050405020304" pitchFamily="18" charset="0"/>
            </a:endParaRPr>
          </a:p>
          <a:p>
            <a:pPr>
              <a:buFontTx/>
              <a:buChar char="•"/>
            </a:pPr>
            <a:r>
              <a:rPr lang="en-US" altLang="en-US" sz="1600" dirty="0">
                <a:latin typeface="Times New Roman" panose="02020603050405020304" pitchFamily="18" charset="0"/>
              </a:rPr>
              <a:t>Double acting, pull-back operation</a:t>
            </a:r>
          </a:p>
          <a:p>
            <a:pPr>
              <a:buFontTx/>
              <a:buChar char="•"/>
            </a:pPr>
            <a:r>
              <a:rPr lang="en-US" altLang="en-US" sz="1600" dirty="0">
                <a:latin typeface="Times New Roman" panose="02020603050405020304" pitchFamily="18" charset="0"/>
              </a:rPr>
              <a:t>Aircraft aluminum body with hardened steel bushings for long, trouble free life</a:t>
            </a:r>
          </a:p>
          <a:p>
            <a:pPr>
              <a:buFontTx/>
              <a:buChar char="•"/>
            </a:pPr>
            <a:r>
              <a:rPr lang="en-US" altLang="en-US" sz="1600" dirty="0">
                <a:latin typeface="Times New Roman" panose="02020603050405020304" pitchFamily="18" charset="0"/>
              </a:rPr>
              <a:t>A2-5 spindle nose accepts 16C collets to 1-5/8”  or 16C step chucks up to 6” in diameter plus expanding nose collets for I.D. holding of parts </a:t>
            </a:r>
          </a:p>
          <a:p>
            <a:pPr>
              <a:buFontTx/>
              <a:buChar char="•"/>
            </a:pPr>
            <a:r>
              <a:rPr lang="en-US" altLang="en-US" sz="1600" dirty="0">
                <a:latin typeface="Times New Roman" panose="02020603050405020304" pitchFamily="18" charset="0"/>
              </a:rPr>
              <a:t>Drawtube force generated is 22.5 times the inlet pressure applied</a:t>
            </a:r>
          </a:p>
          <a:p>
            <a:pPr>
              <a:buFontTx/>
              <a:buChar char="•"/>
            </a:pPr>
            <a:r>
              <a:rPr lang="en-US" altLang="en-US" sz="1600" dirty="0">
                <a:latin typeface="Times New Roman" panose="02020603050405020304" pitchFamily="18" charset="0"/>
              </a:rPr>
              <a:t>Pneumatic working pressures to 250 PSI, hydraulic pressures to 400 PSI</a:t>
            </a:r>
          </a:p>
          <a:p>
            <a:pPr>
              <a:buFontTx/>
              <a:buChar char="•"/>
            </a:pPr>
            <a:r>
              <a:rPr lang="en-US" altLang="en-US" sz="1600" dirty="0">
                <a:latin typeface="Times New Roman" panose="02020603050405020304" pitchFamily="18" charset="0"/>
              </a:rPr>
              <a:t>Supplied with a 16C collet wrench</a:t>
            </a:r>
          </a:p>
          <a:p>
            <a:endParaRPr lang="en-US" altLang="en-US" dirty="0">
              <a:latin typeface="Times New Roman" panose="02020603050405020304" pitchFamily="18" charset="0"/>
            </a:endParaRPr>
          </a:p>
          <a:p>
            <a:pPr>
              <a:buFontTx/>
              <a:buChar char="•"/>
            </a:pPr>
            <a:endParaRPr lang="en-US" altLang="en-US" sz="1600" dirty="0">
              <a:latin typeface="Times New Roman" panose="02020603050405020304" pitchFamily="18" charset="0"/>
            </a:endParaRPr>
          </a:p>
          <a:p>
            <a:endParaRPr lang="en-US" altLang="en-US" sz="1600" dirty="0">
              <a:latin typeface="Times New Roman" panose="02020603050405020304" pitchFamily="18" charset="0"/>
            </a:endParaRPr>
          </a:p>
        </p:txBody>
      </p:sp>
      <p:pic>
        <p:nvPicPr>
          <p:cNvPr id="41989" name="Picture 7" descr="lexair 019">
            <a:extLst>
              <a:ext uri="{FF2B5EF4-FFF2-40B4-BE49-F238E27FC236}">
                <a16:creationId xmlns:a16="http://schemas.microsoft.com/office/drawing/2014/main" id="{02E1A849-AD52-4812-B777-AA1C975089B8}"/>
              </a:ext>
            </a:extLst>
          </p:cNvPr>
          <p:cNvPicPr>
            <a:picLocks noChangeAspect="1" noChangeArrowheads="1"/>
          </p:cNvPicPr>
          <p:nvPr/>
        </p:nvPicPr>
        <p:blipFill>
          <a:blip r:embed="rId3">
            <a:lum bright="8000" contrast="8000"/>
            <a:extLst>
              <a:ext uri="{28A0092B-C50C-407E-A947-70E740481C1C}">
                <a14:useLocalDpi xmlns:a14="http://schemas.microsoft.com/office/drawing/2010/main" val="0"/>
              </a:ext>
            </a:extLst>
          </a:blip>
          <a:srcRect/>
          <a:stretch>
            <a:fillRect/>
          </a:stretch>
        </p:blipFill>
        <p:spPr bwMode="auto">
          <a:xfrm>
            <a:off x="6170611" y="2057400"/>
            <a:ext cx="5662613" cy="34385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8" descr="bmini1f">
            <a:extLst>
              <a:ext uri="{FF2B5EF4-FFF2-40B4-BE49-F238E27FC236}">
                <a16:creationId xmlns:a16="http://schemas.microsoft.com/office/drawing/2014/main" id="{2587BC41-7F25-4008-A1DB-9346E990A6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4613" y="3962400"/>
            <a:ext cx="428942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Picture 4" descr="Multi Mini pic-1.jpg">
            <a:extLst>
              <a:ext uri="{FF2B5EF4-FFF2-40B4-BE49-F238E27FC236}">
                <a16:creationId xmlns:a16="http://schemas.microsoft.com/office/drawing/2014/main" id="{A720D673-EED5-4090-97C6-9E2B32480B41}"/>
              </a:ext>
            </a:extLst>
          </p:cNvPr>
          <p:cNvPicPr>
            <a:picLocks noChangeAspect="1"/>
          </p:cNvPicPr>
          <p:nvPr/>
        </p:nvPicPr>
        <p:blipFill>
          <a:blip r:embed="rId3">
            <a:extLst>
              <a:ext uri="{28A0092B-C50C-407E-A947-70E740481C1C}">
                <a14:useLocalDpi xmlns:a14="http://schemas.microsoft.com/office/drawing/2010/main" val="0"/>
              </a:ext>
            </a:extLst>
          </a:blip>
          <a:srcRect l="19685" t="8131" r="17883" b="12173"/>
          <a:stretch>
            <a:fillRect/>
          </a:stretch>
        </p:blipFill>
        <p:spPr bwMode="auto">
          <a:xfrm>
            <a:off x="150813" y="3962400"/>
            <a:ext cx="430847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9">
            <a:extLst>
              <a:ext uri="{FF2B5EF4-FFF2-40B4-BE49-F238E27FC236}">
                <a16:creationId xmlns:a16="http://schemas.microsoft.com/office/drawing/2014/main" id="{CC2D0137-04EF-4CAE-BA05-BC32CEB013FB}"/>
              </a:ext>
            </a:extLst>
          </p:cNvPr>
          <p:cNvSpPr txBox="1">
            <a:spLocks noChangeArrowheads="1"/>
          </p:cNvSpPr>
          <p:nvPr/>
        </p:nvSpPr>
        <p:spPr bwMode="auto">
          <a:xfrm>
            <a:off x="4773613" y="3733800"/>
            <a:ext cx="2641600" cy="369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spcBef>
                <a:spcPct val="50000"/>
              </a:spcBef>
            </a:pPr>
            <a:r>
              <a:rPr lang="en-US" altLang="en-US" sz="1800">
                <a:latin typeface="Gill Sans MT" panose="020B0502020104020203" pitchFamily="34" charset="0"/>
              </a:rPr>
              <a:t>Rhinobar</a:t>
            </a:r>
            <a:r>
              <a:rPr lang="en-US" altLang="en-US" sz="1800" baseline="30000">
                <a:latin typeface="Gill Sans MT" panose="020B0502020104020203" pitchFamily="34" charset="0"/>
              </a:rPr>
              <a:t>®</a:t>
            </a:r>
          </a:p>
        </p:txBody>
      </p:sp>
      <p:sp>
        <p:nvSpPr>
          <p:cNvPr id="7" name="Rectangle 3">
            <a:extLst>
              <a:ext uri="{FF2B5EF4-FFF2-40B4-BE49-F238E27FC236}">
                <a16:creationId xmlns:a16="http://schemas.microsoft.com/office/drawing/2014/main" id="{14F6F287-5899-4F5E-B3EE-8F2B41137245}"/>
              </a:ext>
            </a:extLst>
          </p:cNvPr>
          <p:cNvSpPr>
            <a:spLocks noChangeArrowheads="1"/>
          </p:cNvSpPr>
          <p:nvPr/>
        </p:nvSpPr>
        <p:spPr bwMode="auto">
          <a:xfrm>
            <a:off x="0" y="9525"/>
            <a:ext cx="12188825" cy="523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ctr" eaLnBrk="0" hangingPunct="0">
              <a:defRPr/>
            </a:pPr>
            <a:r>
              <a:rPr lang="en-US" sz="2800" dirty="0">
                <a:latin typeface="+mj-lt"/>
                <a:ea typeface="ＭＳ Ｐゴシック" charset="0"/>
              </a:rPr>
              <a:t>Machine Tool Accessories</a:t>
            </a:r>
          </a:p>
        </p:txBody>
      </p:sp>
      <p:sp>
        <p:nvSpPr>
          <p:cNvPr id="8" name="Text Box 5">
            <a:extLst>
              <a:ext uri="{FF2B5EF4-FFF2-40B4-BE49-F238E27FC236}">
                <a16:creationId xmlns:a16="http://schemas.microsoft.com/office/drawing/2014/main" id="{3C182553-6822-4D43-A8D5-82D318AC0113}"/>
              </a:ext>
            </a:extLst>
          </p:cNvPr>
          <p:cNvSpPr txBox="1">
            <a:spLocks noChangeArrowheads="1"/>
          </p:cNvSpPr>
          <p:nvPr/>
        </p:nvSpPr>
        <p:spPr bwMode="auto">
          <a:xfrm>
            <a:off x="0" y="457200"/>
            <a:ext cx="12188825"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algn="ctr" eaLnBrk="0" hangingPunct="0">
              <a:spcBef>
                <a:spcPct val="50000"/>
              </a:spcBef>
              <a:defRPr/>
            </a:pPr>
            <a:r>
              <a:rPr lang="en-US" sz="2400" dirty="0">
                <a:latin typeface="+mn-lt"/>
              </a:rPr>
              <a:t>Hydrodynamic Style Barfeed Systems</a:t>
            </a:r>
          </a:p>
        </p:txBody>
      </p:sp>
      <p:sp>
        <p:nvSpPr>
          <p:cNvPr id="11" name="Text Box 10">
            <a:extLst>
              <a:ext uri="{FF2B5EF4-FFF2-40B4-BE49-F238E27FC236}">
                <a16:creationId xmlns:a16="http://schemas.microsoft.com/office/drawing/2014/main" id="{82B13CE2-8A42-4041-A0B4-E05AF36F7E0C}"/>
              </a:ext>
            </a:extLst>
          </p:cNvPr>
          <p:cNvSpPr txBox="1">
            <a:spLocks noChangeArrowheads="1"/>
          </p:cNvSpPr>
          <p:nvPr/>
        </p:nvSpPr>
        <p:spPr bwMode="auto">
          <a:xfrm>
            <a:off x="7908925" y="3581400"/>
            <a:ext cx="4292600" cy="369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spcBef>
                <a:spcPct val="50000"/>
              </a:spcBef>
            </a:pPr>
            <a:r>
              <a:rPr lang="en-US" altLang="en-US" sz="1800">
                <a:latin typeface="Gill Sans MT" panose="020B0502020104020203" pitchFamily="34" charset="0"/>
              </a:rPr>
              <a:t>Mini Rhinobar</a:t>
            </a:r>
            <a:r>
              <a:rPr lang="en-US" altLang="en-US" sz="1800" baseline="30000">
                <a:latin typeface="Gill Sans MT" panose="020B0502020104020203" pitchFamily="34" charset="0"/>
              </a:rPr>
              <a:t>®</a:t>
            </a:r>
          </a:p>
        </p:txBody>
      </p:sp>
      <p:sp>
        <p:nvSpPr>
          <p:cNvPr id="12" name="Text Box 10">
            <a:extLst>
              <a:ext uri="{FF2B5EF4-FFF2-40B4-BE49-F238E27FC236}">
                <a16:creationId xmlns:a16="http://schemas.microsoft.com/office/drawing/2014/main" id="{14CEAD2C-0E22-45F1-9B52-552BB6A2D246}"/>
              </a:ext>
            </a:extLst>
          </p:cNvPr>
          <p:cNvSpPr txBox="1">
            <a:spLocks noChangeArrowheads="1"/>
          </p:cNvSpPr>
          <p:nvPr/>
        </p:nvSpPr>
        <p:spPr bwMode="auto">
          <a:xfrm>
            <a:off x="-4763" y="3505200"/>
            <a:ext cx="4367213" cy="369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spcBef>
                <a:spcPct val="50000"/>
              </a:spcBef>
            </a:pPr>
            <a:r>
              <a:rPr lang="en-US" altLang="en-US" sz="1800">
                <a:latin typeface="Gill Sans MT" panose="020B0502020104020203" pitchFamily="34" charset="0"/>
              </a:rPr>
              <a:t>Multi Mini</a:t>
            </a:r>
            <a:r>
              <a:rPr lang="en-US" altLang="en-US" sz="1800" baseline="30000">
                <a:latin typeface="Gill Sans MT" panose="020B0502020104020203" pitchFamily="34" charset="0"/>
              </a:rPr>
              <a:t>®</a:t>
            </a:r>
          </a:p>
        </p:txBody>
      </p:sp>
      <p:pic>
        <p:nvPicPr>
          <p:cNvPr id="3" name="Picture 2">
            <a:extLst>
              <a:ext uri="{FF2B5EF4-FFF2-40B4-BE49-F238E27FC236}">
                <a16:creationId xmlns:a16="http://schemas.microsoft.com/office/drawing/2014/main" id="{BDEAD0D2-4C81-4545-9200-4C3C06B065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7012" y="868943"/>
            <a:ext cx="4010801" cy="2864858"/>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Text Box 3">
            <a:extLst>
              <a:ext uri="{FF2B5EF4-FFF2-40B4-BE49-F238E27FC236}">
                <a16:creationId xmlns:a16="http://schemas.microsoft.com/office/drawing/2014/main" id="{F709AC17-8488-4838-87BC-278385BAD41B}"/>
              </a:ext>
            </a:extLst>
          </p:cNvPr>
          <p:cNvSpPr txBox="1">
            <a:spLocks noChangeArrowheads="1"/>
          </p:cNvSpPr>
          <p:nvPr/>
        </p:nvSpPr>
        <p:spPr bwMode="auto">
          <a:xfrm>
            <a:off x="0" y="546893"/>
            <a:ext cx="12188825" cy="369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algn="ctr" eaLnBrk="0" hangingPunct="0">
              <a:spcBef>
                <a:spcPct val="50000"/>
              </a:spcBef>
              <a:defRPr/>
            </a:pPr>
            <a:r>
              <a:rPr lang="en-US" sz="1800" dirty="0">
                <a:latin typeface="Times New Roman" charset="0"/>
              </a:rPr>
              <a:t>Applications and Industries Serviced by Our Collet Closers</a:t>
            </a:r>
            <a:endParaRPr lang="en-US" sz="1800" baseline="30000" dirty="0">
              <a:latin typeface="Times New Roman" charset="0"/>
              <a:cs typeface="Times New Roman" charset="0"/>
            </a:endParaRPr>
          </a:p>
        </p:txBody>
      </p:sp>
      <p:sp>
        <p:nvSpPr>
          <p:cNvPr id="51204" name="Text Box 4">
            <a:extLst>
              <a:ext uri="{FF2B5EF4-FFF2-40B4-BE49-F238E27FC236}">
                <a16:creationId xmlns:a16="http://schemas.microsoft.com/office/drawing/2014/main" id="{20635417-C677-49D7-BE4C-777319D76143}"/>
              </a:ext>
            </a:extLst>
          </p:cNvPr>
          <p:cNvSpPr txBox="1">
            <a:spLocks noChangeArrowheads="1"/>
          </p:cNvSpPr>
          <p:nvPr/>
        </p:nvSpPr>
        <p:spPr bwMode="auto">
          <a:xfrm>
            <a:off x="1117600" y="1371600"/>
            <a:ext cx="10156825" cy="30777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eaLnBrk="0" hangingPunct="0">
              <a:buFontTx/>
              <a:buChar char="•"/>
              <a:defRPr/>
            </a:pPr>
            <a:r>
              <a:rPr lang="en-US" sz="1800" dirty="0">
                <a:latin typeface="+mn-lt"/>
                <a:cs typeface="Times New Roman" charset="0"/>
              </a:rPr>
              <a:t>Part holding for assembly applications</a:t>
            </a:r>
          </a:p>
          <a:p>
            <a:pPr eaLnBrk="0" hangingPunct="0">
              <a:buFontTx/>
              <a:buChar char="•"/>
              <a:defRPr/>
            </a:pPr>
            <a:r>
              <a:rPr lang="en-US" sz="1800" dirty="0">
                <a:latin typeface="+mn-lt"/>
                <a:cs typeface="Times New Roman" charset="0"/>
              </a:rPr>
              <a:t>Part holding for machining or grinding applications</a:t>
            </a:r>
          </a:p>
          <a:p>
            <a:pPr eaLnBrk="0" hangingPunct="0">
              <a:buFontTx/>
              <a:buChar char="•"/>
              <a:defRPr/>
            </a:pPr>
            <a:r>
              <a:rPr lang="en-US" sz="1800" dirty="0">
                <a:latin typeface="+mn-lt"/>
                <a:cs typeface="Times New Roman" charset="0"/>
              </a:rPr>
              <a:t>Part holding for inspection and test procedures</a:t>
            </a:r>
          </a:p>
          <a:p>
            <a:pPr eaLnBrk="0" hangingPunct="0">
              <a:buFontTx/>
              <a:buChar char="•"/>
              <a:defRPr/>
            </a:pPr>
            <a:r>
              <a:rPr lang="en-US" sz="1800" dirty="0">
                <a:latin typeface="+mn-lt"/>
              </a:rPr>
              <a:t>High force units can be used for crimping operations</a:t>
            </a:r>
          </a:p>
          <a:p>
            <a:pPr eaLnBrk="0" hangingPunct="0">
              <a:buFontTx/>
              <a:buChar char="•"/>
              <a:defRPr/>
            </a:pPr>
            <a:r>
              <a:rPr lang="en-US" sz="1800" dirty="0">
                <a:latin typeface="+mn-lt"/>
              </a:rPr>
              <a:t>Models available are excellent for tool room and production environments</a:t>
            </a:r>
          </a:p>
          <a:p>
            <a:pPr eaLnBrk="0" hangingPunct="0">
              <a:buFontTx/>
              <a:buChar char="•"/>
              <a:defRPr/>
            </a:pPr>
            <a:r>
              <a:rPr lang="en-US" sz="1800" dirty="0">
                <a:latin typeface="+mn-lt"/>
                <a:cs typeface="Times New Roman" charset="0"/>
              </a:rPr>
              <a:t>Modular units are easily combined into fixtures - We can design and manufacture custom turnkey solutions to meet the demands of all your workholding requirements</a:t>
            </a:r>
          </a:p>
          <a:p>
            <a:pPr algn="ctr" eaLnBrk="0" hangingPunct="0">
              <a:defRPr/>
            </a:pPr>
            <a:endParaRPr lang="en-US" sz="1800" dirty="0">
              <a:latin typeface="+mn-lt"/>
            </a:endParaRPr>
          </a:p>
          <a:p>
            <a:pPr algn="ctr" eaLnBrk="0" hangingPunct="0">
              <a:defRPr/>
            </a:pPr>
            <a:r>
              <a:rPr lang="en-US" sz="1800" dirty="0">
                <a:latin typeface="+mn-lt"/>
              </a:rPr>
              <a:t>Industries served include:</a:t>
            </a:r>
          </a:p>
          <a:p>
            <a:pPr eaLnBrk="0" hangingPunct="0">
              <a:buFontTx/>
              <a:buChar char="•"/>
              <a:defRPr/>
            </a:pPr>
            <a:endParaRPr lang="en-US" sz="1600" dirty="0">
              <a:latin typeface="Times New Roman" charset="0"/>
              <a:cs typeface="Times New Roman" charset="0"/>
            </a:endParaRPr>
          </a:p>
          <a:p>
            <a:pPr eaLnBrk="0" hangingPunct="0">
              <a:buFontTx/>
              <a:buChar char="•"/>
              <a:defRPr/>
            </a:pPr>
            <a:endParaRPr lang="en-US" sz="1600" dirty="0">
              <a:latin typeface="Times New Roman" charset="0"/>
            </a:endParaRPr>
          </a:p>
        </p:txBody>
      </p:sp>
      <p:sp>
        <p:nvSpPr>
          <p:cNvPr id="64517" name="Rectangle 5">
            <a:extLst>
              <a:ext uri="{FF2B5EF4-FFF2-40B4-BE49-F238E27FC236}">
                <a16:creationId xmlns:a16="http://schemas.microsoft.com/office/drawing/2014/main" id="{4D1CE9FC-2C76-4D1B-8934-91F813A397FC}"/>
              </a:ext>
            </a:extLst>
          </p:cNvPr>
          <p:cNvSpPr>
            <a:spLocks noChangeArrowheads="1"/>
          </p:cNvSpPr>
          <p:nvPr/>
        </p:nvSpPr>
        <p:spPr bwMode="auto">
          <a:xfrm>
            <a:off x="4119562" y="0"/>
            <a:ext cx="3422650"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gn="ctr" eaLnBrk="0" hangingPunct="0">
              <a:defRPr/>
            </a:pPr>
            <a:r>
              <a:rPr lang="en-US" dirty="0">
                <a:latin typeface="Times New Roman" charset="0"/>
                <a:ea typeface="ＭＳ Ｐゴシック" charset="0"/>
              </a:rPr>
              <a:t>Machine Tool Accessories</a:t>
            </a:r>
          </a:p>
        </p:txBody>
      </p:sp>
      <p:sp>
        <p:nvSpPr>
          <p:cNvPr id="2" name="TextBox 1">
            <a:extLst>
              <a:ext uri="{FF2B5EF4-FFF2-40B4-BE49-F238E27FC236}">
                <a16:creationId xmlns:a16="http://schemas.microsoft.com/office/drawing/2014/main" id="{FF6339AF-844F-4E39-84A6-B0F6AE766650}"/>
              </a:ext>
            </a:extLst>
          </p:cNvPr>
          <p:cNvSpPr txBox="1"/>
          <p:nvPr/>
        </p:nvSpPr>
        <p:spPr>
          <a:xfrm>
            <a:off x="3503612" y="3962400"/>
            <a:ext cx="8077200" cy="2585323"/>
          </a:xfrm>
          <a:prstGeom prst="rect">
            <a:avLst/>
          </a:prstGeom>
          <a:noFill/>
        </p:spPr>
        <p:txBody>
          <a:bodyPr wrap="square" numCol="2" rtlCol="0">
            <a:spAutoFit/>
          </a:bodyPr>
          <a:lstStyle/>
          <a:p>
            <a:pPr eaLnBrk="0" hangingPunct="0">
              <a:buFontTx/>
              <a:buChar char="•"/>
              <a:defRPr/>
            </a:pPr>
            <a:r>
              <a:rPr lang="en-US" sz="1800" dirty="0">
                <a:latin typeface="+mn-lt"/>
              </a:rPr>
              <a:t>Electronics</a:t>
            </a:r>
          </a:p>
          <a:p>
            <a:pPr eaLnBrk="0" hangingPunct="0">
              <a:buFontTx/>
              <a:buChar char="•"/>
              <a:defRPr/>
            </a:pPr>
            <a:r>
              <a:rPr lang="en-US" sz="1800" dirty="0">
                <a:latin typeface="+mn-lt"/>
              </a:rPr>
              <a:t>Dental</a:t>
            </a:r>
          </a:p>
          <a:p>
            <a:pPr eaLnBrk="0" hangingPunct="0">
              <a:buFontTx/>
              <a:buChar char="•"/>
              <a:defRPr/>
            </a:pPr>
            <a:r>
              <a:rPr lang="en-US" sz="1800" dirty="0">
                <a:latin typeface="+mn-lt"/>
              </a:rPr>
              <a:t>Heavy Equipment</a:t>
            </a:r>
          </a:p>
          <a:p>
            <a:pPr eaLnBrk="0" hangingPunct="0">
              <a:buFontTx/>
              <a:buChar char="•"/>
              <a:defRPr/>
            </a:pPr>
            <a:r>
              <a:rPr lang="en-US" sz="1800" dirty="0">
                <a:latin typeface="+mn-lt"/>
              </a:rPr>
              <a:t>Automotive</a:t>
            </a:r>
          </a:p>
          <a:p>
            <a:pPr eaLnBrk="0" hangingPunct="0">
              <a:buFontTx/>
              <a:buChar char="•"/>
              <a:defRPr/>
            </a:pPr>
            <a:r>
              <a:rPr lang="en-US" sz="1800" dirty="0">
                <a:latin typeface="+mn-lt"/>
              </a:rPr>
              <a:t>Aerospace</a:t>
            </a:r>
          </a:p>
          <a:p>
            <a:pPr eaLnBrk="0" hangingPunct="0">
              <a:buFontTx/>
              <a:buChar char="•"/>
              <a:defRPr/>
            </a:pPr>
            <a:endParaRPr lang="en-US" sz="1800" dirty="0">
              <a:latin typeface="+mn-lt"/>
            </a:endParaRPr>
          </a:p>
          <a:p>
            <a:pPr eaLnBrk="0" hangingPunct="0">
              <a:buFontTx/>
              <a:buChar char="•"/>
              <a:defRPr/>
            </a:pPr>
            <a:endParaRPr lang="en-US" sz="1800" dirty="0">
              <a:latin typeface="+mn-lt"/>
            </a:endParaRPr>
          </a:p>
          <a:p>
            <a:pPr eaLnBrk="0" hangingPunct="0">
              <a:buFontTx/>
              <a:buChar char="•"/>
              <a:defRPr/>
            </a:pPr>
            <a:endParaRPr lang="en-US" sz="1800" dirty="0">
              <a:latin typeface="+mn-lt"/>
            </a:endParaRPr>
          </a:p>
          <a:p>
            <a:pPr eaLnBrk="0" hangingPunct="0">
              <a:buFontTx/>
              <a:buChar char="•"/>
              <a:defRPr/>
            </a:pPr>
            <a:endParaRPr lang="en-US" sz="1800" dirty="0">
              <a:latin typeface="+mn-lt"/>
            </a:endParaRPr>
          </a:p>
          <a:p>
            <a:pPr eaLnBrk="0" hangingPunct="0">
              <a:buFontTx/>
              <a:buChar char="•"/>
              <a:defRPr/>
            </a:pPr>
            <a:r>
              <a:rPr lang="en-US" sz="1800" dirty="0">
                <a:latin typeface="+mn-lt"/>
              </a:rPr>
              <a:t>Power and Hand Tools</a:t>
            </a:r>
          </a:p>
          <a:p>
            <a:pPr eaLnBrk="0" hangingPunct="0">
              <a:buFontTx/>
              <a:buChar char="•"/>
              <a:defRPr/>
            </a:pPr>
            <a:r>
              <a:rPr lang="en-US" sz="1800" dirty="0">
                <a:latin typeface="+mn-lt"/>
              </a:rPr>
              <a:t>Medical</a:t>
            </a:r>
          </a:p>
          <a:p>
            <a:pPr eaLnBrk="0" hangingPunct="0">
              <a:buFontTx/>
              <a:buChar char="•"/>
              <a:defRPr/>
            </a:pPr>
            <a:r>
              <a:rPr lang="en-US" sz="1800" dirty="0">
                <a:latin typeface="+mn-lt"/>
              </a:rPr>
              <a:t>Machine Tool</a:t>
            </a:r>
          </a:p>
          <a:p>
            <a:pPr eaLnBrk="0" hangingPunct="0">
              <a:buFontTx/>
              <a:buChar char="•"/>
              <a:defRPr/>
            </a:pPr>
            <a:r>
              <a:rPr lang="en-US" sz="1800" dirty="0">
                <a:latin typeface="+mn-lt"/>
              </a:rPr>
              <a:t>General Industrial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8" name="Text Box 4">
            <a:extLst>
              <a:ext uri="{FF2B5EF4-FFF2-40B4-BE49-F238E27FC236}">
                <a16:creationId xmlns:a16="http://schemas.microsoft.com/office/drawing/2014/main" id="{486552DA-1615-4CB2-A29A-A61BADE65585}"/>
              </a:ext>
            </a:extLst>
          </p:cNvPr>
          <p:cNvSpPr txBox="1">
            <a:spLocks noChangeArrowheads="1"/>
          </p:cNvSpPr>
          <p:nvPr/>
        </p:nvSpPr>
        <p:spPr bwMode="auto">
          <a:xfrm>
            <a:off x="1524000" y="4419600"/>
            <a:ext cx="10156825" cy="8302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eaLnBrk="0" hangingPunct="0">
              <a:buFontTx/>
              <a:buChar char="•"/>
              <a:defRPr/>
            </a:pPr>
            <a:endParaRPr lang="en-US" sz="1600">
              <a:latin typeface="Times New Roman" charset="0"/>
            </a:endParaRPr>
          </a:p>
          <a:p>
            <a:pPr eaLnBrk="0" hangingPunct="0">
              <a:buFontTx/>
              <a:buChar char="•"/>
              <a:defRPr/>
            </a:pPr>
            <a:endParaRPr lang="en-US" sz="1600">
              <a:latin typeface="Times New Roman" charset="0"/>
            </a:endParaRPr>
          </a:p>
          <a:p>
            <a:pPr eaLnBrk="0" hangingPunct="0">
              <a:buFontTx/>
              <a:buChar char="•"/>
              <a:defRPr/>
            </a:pPr>
            <a:endParaRPr lang="en-US" sz="1600">
              <a:latin typeface="Times New Roman" charset="0"/>
            </a:endParaRPr>
          </a:p>
        </p:txBody>
      </p:sp>
      <p:sp>
        <p:nvSpPr>
          <p:cNvPr id="43013" name="Text Box 5">
            <a:extLst>
              <a:ext uri="{FF2B5EF4-FFF2-40B4-BE49-F238E27FC236}">
                <a16:creationId xmlns:a16="http://schemas.microsoft.com/office/drawing/2014/main" id="{65F12E13-39E2-4265-9C4F-AE9D5EB7A562}"/>
              </a:ext>
            </a:extLst>
          </p:cNvPr>
          <p:cNvSpPr txBox="1">
            <a:spLocks noChangeArrowheads="1"/>
          </p:cNvSpPr>
          <p:nvPr/>
        </p:nvSpPr>
        <p:spPr bwMode="auto">
          <a:xfrm>
            <a:off x="-8247" y="0"/>
            <a:ext cx="12197071"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algn="ctr" eaLnBrk="0" hangingPunct="0">
              <a:spcBef>
                <a:spcPct val="50000"/>
              </a:spcBef>
              <a:defRPr/>
            </a:pPr>
            <a:r>
              <a:rPr lang="en-US" dirty="0">
                <a:latin typeface="+mj-lt"/>
              </a:rPr>
              <a:t>SYSTEC Self  Contained Pneumatic Power Chucks</a:t>
            </a:r>
          </a:p>
        </p:txBody>
      </p:sp>
      <p:sp>
        <p:nvSpPr>
          <p:cNvPr id="43014" name="Text Box 6">
            <a:extLst>
              <a:ext uri="{FF2B5EF4-FFF2-40B4-BE49-F238E27FC236}">
                <a16:creationId xmlns:a16="http://schemas.microsoft.com/office/drawing/2014/main" id="{479FAAB0-CBEF-473C-A53A-F1EF1B34FE31}"/>
              </a:ext>
            </a:extLst>
          </p:cNvPr>
          <p:cNvSpPr txBox="1">
            <a:spLocks noChangeArrowheads="1"/>
          </p:cNvSpPr>
          <p:nvPr/>
        </p:nvSpPr>
        <p:spPr bwMode="auto">
          <a:xfrm>
            <a:off x="6704013" y="1524000"/>
            <a:ext cx="5180012" cy="455509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buFontTx/>
              <a:buChar char="•"/>
            </a:pPr>
            <a:r>
              <a:rPr lang="en-US" altLang="en-US" sz="1800" dirty="0">
                <a:latin typeface="+mn-lt"/>
              </a:rPr>
              <a:t>Greater rigidity and durability</a:t>
            </a:r>
          </a:p>
          <a:p>
            <a:pPr>
              <a:buFontTx/>
              <a:buChar char="•"/>
            </a:pPr>
            <a:r>
              <a:rPr lang="en-US" altLang="en-US" sz="1800" dirty="0">
                <a:latin typeface="+mn-lt"/>
              </a:rPr>
              <a:t>No adjustment of Teflon elements is necessary</a:t>
            </a:r>
          </a:p>
          <a:p>
            <a:pPr>
              <a:buFontTx/>
              <a:buChar char="•"/>
            </a:pPr>
            <a:r>
              <a:rPr lang="en-US" altLang="en-US" sz="1800" dirty="0">
                <a:latin typeface="+mn-lt"/>
              </a:rPr>
              <a:t>15 % Higher RPM capability than previous models</a:t>
            </a:r>
          </a:p>
          <a:p>
            <a:pPr>
              <a:buFontTx/>
              <a:buChar char="•"/>
            </a:pPr>
            <a:r>
              <a:rPr lang="en-US" altLang="en-US" sz="1800" dirty="0">
                <a:latin typeface="+mn-lt"/>
              </a:rPr>
              <a:t>45 % More gripping force than previous models</a:t>
            </a:r>
          </a:p>
          <a:p>
            <a:pPr>
              <a:buFontTx/>
              <a:buChar char="•"/>
            </a:pPr>
            <a:r>
              <a:rPr lang="en-US" altLang="en-US" sz="1800" dirty="0">
                <a:latin typeface="+mn-lt"/>
              </a:rPr>
              <a:t>Fast clamp and unclamp times</a:t>
            </a:r>
          </a:p>
          <a:p>
            <a:pPr>
              <a:buFontTx/>
              <a:buChar char="•"/>
            </a:pPr>
            <a:r>
              <a:rPr lang="en-US" altLang="en-US" sz="1800" dirty="0">
                <a:latin typeface="+mn-lt"/>
              </a:rPr>
              <a:t>Environmentally friendly</a:t>
            </a:r>
          </a:p>
          <a:p>
            <a:pPr>
              <a:buFontTx/>
              <a:buChar char="•"/>
            </a:pPr>
            <a:r>
              <a:rPr lang="en-US" altLang="en-US" sz="1800" dirty="0">
                <a:latin typeface="+mn-lt"/>
              </a:rPr>
              <a:t>Available in 2, 3, and 4 jaw versions</a:t>
            </a:r>
          </a:p>
          <a:p>
            <a:pPr>
              <a:buFontTx/>
              <a:buChar char="•"/>
            </a:pPr>
            <a:r>
              <a:rPr lang="en-US" altLang="en-US" sz="1800" dirty="0">
                <a:latin typeface="+mn-lt"/>
              </a:rPr>
              <a:t>All sizes available in inch or metric serrations</a:t>
            </a:r>
          </a:p>
          <a:p>
            <a:pPr>
              <a:buFontTx/>
              <a:buChar char="•"/>
            </a:pPr>
            <a:r>
              <a:rPr lang="en-US" altLang="en-US" sz="1800" dirty="0">
                <a:latin typeface="+mn-lt"/>
              </a:rPr>
              <a:t>Bodies are hardened to 62 </a:t>
            </a:r>
            <a:r>
              <a:rPr lang="en-US" altLang="en-US" sz="1800" dirty="0" err="1">
                <a:latin typeface="+mn-lt"/>
              </a:rPr>
              <a:t>Hrc</a:t>
            </a:r>
            <a:r>
              <a:rPr lang="en-US" altLang="en-US" sz="1800" dirty="0">
                <a:latin typeface="+mn-lt"/>
              </a:rPr>
              <a:t> and precision ground</a:t>
            </a:r>
          </a:p>
          <a:p>
            <a:pPr>
              <a:buFontTx/>
              <a:buChar char="•"/>
            </a:pPr>
            <a:r>
              <a:rPr lang="en-US" altLang="en-US" sz="1800" dirty="0">
                <a:latin typeface="+mn-lt"/>
              </a:rPr>
              <a:t>Internal safety valves prevent loss of air pressure and gripping force</a:t>
            </a:r>
          </a:p>
          <a:p>
            <a:pPr>
              <a:buFontTx/>
              <a:buChar char="•"/>
            </a:pPr>
            <a:r>
              <a:rPr lang="en-US" altLang="en-US" sz="1800" dirty="0">
                <a:latin typeface="+mn-lt"/>
              </a:rPr>
              <a:t>Five sizes are available up to 12” diameter to meet your application requirements</a:t>
            </a:r>
          </a:p>
          <a:p>
            <a:endParaRPr lang="en-US" altLang="en-US" sz="1600" dirty="0">
              <a:latin typeface="Times New Roman" panose="02020603050405020304" pitchFamily="18" charset="0"/>
            </a:endParaRPr>
          </a:p>
          <a:p>
            <a:pPr>
              <a:buFontTx/>
              <a:buChar char="•"/>
            </a:pPr>
            <a:endParaRPr lang="en-US" altLang="en-US" sz="1600" dirty="0">
              <a:latin typeface="Times New Roman" panose="02020603050405020304" pitchFamily="18" charset="0"/>
            </a:endParaRPr>
          </a:p>
          <a:p>
            <a:endParaRPr lang="en-US" altLang="en-US" dirty="0">
              <a:latin typeface="Times New Roman" panose="02020603050405020304" pitchFamily="18" charset="0"/>
            </a:endParaRPr>
          </a:p>
        </p:txBody>
      </p:sp>
      <p:pic>
        <p:nvPicPr>
          <p:cNvPr id="9" name="Picture 2" descr="G:\Informações de Produtos\Systec\Catalogo P170\p170-sem fundo-v2.png">
            <a:extLst>
              <a:ext uri="{FF2B5EF4-FFF2-40B4-BE49-F238E27FC236}">
                <a16:creationId xmlns:a16="http://schemas.microsoft.com/office/drawing/2014/main" id="{B5D00318-5FF6-4C7C-AF78-664E83C775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188" y="1960563"/>
            <a:ext cx="5895975" cy="33178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44039" name="Picture 8" descr="SYSTEC">
            <a:extLst>
              <a:ext uri="{FF2B5EF4-FFF2-40B4-BE49-F238E27FC236}">
                <a16:creationId xmlns:a16="http://schemas.microsoft.com/office/drawing/2014/main" id="{0BE6B2D5-4382-48DD-AF66-3B1AE44A41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32988" y="6261100"/>
            <a:ext cx="1747837"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6" name="Text Box 4">
            <a:extLst>
              <a:ext uri="{FF2B5EF4-FFF2-40B4-BE49-F238E27FC236}">
                <a16:creationId xmlns:a16="http://schemas.microsoft.com/office/drawing/2014/main" id="{BFD011D5-74E6-48FE-8D6C-320DFBB2710D}"/>
              </a:ext>
            </a:extLst>
          </p:cNvPr>
          <p:cNvSpPr txBox="1">
            <a:spLocks noChangeArrowheads="1"/>
          </p:cNvSpPr>
          <p:nvPr/>
        </p:nvSpPr>
        <p:spPr bwMode="auto">
          <a:xfrm>
            <a:off x="1524000" y="4419600"/>
            <a:ext cx="10156825" cy="8302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eaLnBrk="0" hangingPunct="0">
              <a:buFontTx/>
              <a:buChar char="•"/>
              <a:defRPr/>
            </a:pPr>
            <a:endParaRPr lang="en-US" sz="1600">
              <a:latin typeface="Times New Roman" charset="0"/>
            </a:endParaRPr>
          </a:p>
          <a:p>
            <a:pPr eaLnBrk="0" hangingPunct="0">
              <a:buFontTx/>
              <a:buChar char="•"/>
              <a:defRPr/>
            </a:pPr>
            <a:endParaRPr lang="en-US" sz="1600">
              <a:latin typeface="Times New Roman" charset="0"/>
            </a:endParaRPr>
          </a:p>
          <a:p>
            <a:pPr eaLnBrk="0" hangingPunct="0">
              <a:buFontTx/>
              <a:buChar char="•"/>
              <a:defRPr/>
            </a:pPr>
            <a:endParaRPr lang="en-US" sz="1600">
              <a:latin typeface="Times New Roman" charset="0"/>
            </a:endParaRPr>
          </a:p>
        </p:txBody>
      </p:sp>
      <p:sp>
        <p:nvSpPr>
          <p:cNvPr id="43013" name="Text Box 5">
            <a:extLst>
              <a:ext uri="{FF2B5EF4-FFF2-40B4-BE49-F238E27FC236}">
                <a16:creationId xmlns:a16="http://schemas.microsoft.com/office/drawing/2014/main" id="{52E39DC5-EFF4-498F-82F1-63B7CB50EBE9}"/>
              </a:ext>
            </a:extLst>
          </p:cNvPr>
          <p:cNvSpPr txBox="1">
            <a:spLocks noChangeArrowheads="1"/>
          </p:cNvSpPr>
          <p:nvPr/>
        </p:nvSpPr>
        <p:spPr bwMode="auto">
          <a:xfrm>
            <a:off x="0" y="0"/>
            <a:ext cx="12114212"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algn="ctr" eaLnBrk="0" hangingPunct="0">
              <a:spcBef>
                <a:spcPct val="50000"/>
              </a:spcBef>
              <a:defRPr/>
            </a:pPr>
            <a:r>
              <a:rPr lang="en-US" dirty="0">
                <a:latin typeface="+mj-lt"/>
              </a:rPr>
              <a:t>SYSTEC Self  Contained Pneumatic Power Chucks</a:t>
            </a:r>
          </a:p>
        </p:txBody>
      </p:sp>
      <p:pic>
        <p:nvPicPr>
          <p:cNvPr id="41991" name="Picture 7" descr="Grafico Ingles">
            <a:extLst>
              <a:ext uri="{FF2B5EF4-FFF2-40B4-BE49-F238E27FC236}">
                <a16:creationId xmlns:a16="http://schemas.microsoft.com/office/drawing/2014/main" id="{9CAB9821-CE91-447F-9AD1-4547F34EF5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732" y="1957388"/>
            <a:ext cx="11104562" cy="394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3" name="TextBox 3">
            <a:extLst>
              <a:ext uri="{FF2B5EF4-FFF2-40B4-BE49-F238E27FC236}">
                <a16:creationId xmlns:a16="http://schemas.microsoft.com/office/drawing/2014/main" id="{EDB59584-9E49-45E4-BC07-E7D33C198DBF}"/>
              </a:ext>
            </a:extLst>
          </p:cNvPr>
          <p:cNvSpPr txBox="1">
            <a:spLocks noChangeArrowheads="1"/>
          </p:cNvSpPr>
          <p:nvPr/>
        </p:nvSpPr>
        <p:spPr bwMode="auto">
          <a:xfrm>
            <a:off x="2998788" y="1619250"/>
            <a:ext cx="60944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US" altLang="en-US" sz="1600" dirty="0">
                <a:latin typeface="Times New Roman" panose="02020603050405020304" pitchFamily="18" charset="0"/>
                <a:cs typeface="Times New Roman" panose="02020603050405020304" pitchFamily="18" charset="0"/>
              </a:rPr>
              <a:t>Gripping force while actuated at 87 PSI (6 bar)</a:t>
            </a:r>
          </a:p>
        </p:txBody>
      </p:sp>
      <p:pic>
        <p:nvPicPr>
          <p:cNvPr id="45063" name="Picture 8" descr="SYSTEC">
            <a:extLst>
              <a:ext uri="{FF2B5EF4-FFF2-40B4-BE49-F238E27FC236}">
                <a16:creationId xmlns:a16="http://schemas.microsoft.com/office/drawing/2014/main" id="{D8533325-1167-4903-9DE0-FEC1EDF324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32988" y="6261100"/>
            <a:ext cx="1747837"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4" name="Text Box 4">
            <a:extLst>
              <a:ext uri="{FF2B5EF4-FFF2-40B4-BE49-F238E27FC236}">
                <a16:creationId xmlns:a16="http://schemas.microsoft.com/office/drawing/2014/main" id="{ED701517-C1AE-4C6A-A8C3-9F6AFA593241}"/>
              </a:ext>
            </a:extLst>
          </p:cNvPr>
          <p:cNvSpPr txBox="1">
            <a:spLocks noChangeArrowheads="1"/>
          </p:cNvSpPr>
          <p:nvPr/>
        </p:nvSpPr>
        <p:spPr bwMode="auto">
          <a:xfrm>
            <a:off x="1524000" y="4419600"/>
            <a:ext cx="10156825" cy="8302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eaLnBrk="0" hangingPunct="0">
              <a:buFontTx/>
              <a:buChar char="•"/>
              <a:defRPr/>
            </a:pPr>
            <a:endParaRPr lang="en-US" sz="1600">
              <a:latin typeface="Times New Roman" charset="0"/>
            </a:endParaRPr>
          </a:p>
          <a:p>
            <a:pPr eaLnBrk="0" hangingPunct="0">
              <a:buFontTx/>
              <a:buChar char="•"/>
              <a:defRPr/>
            </a:pPr>
            <a:endParaRPr lang="en-US" sz="1600">
              <a:latin typeface="Times New Roman" charset="0"/>
            </a:endParaRPr>
          </a:p>
          <a:p>
            <a:pPr eaLnBrk="0" hangingPunct="0">
              <a:buFontTx/>
              <a:buChar char="•"/>
              <a:defRPr/>
            </a:pPr>
            <a:endParaRPr lang="en-US" sz="1600">
              <a:latin typeface="Times New Roman" charset="0"/>
            </a:endParaRPr>
          </a:p>
        </p:txBody>
      </p:sp>
      <p:sp>
        <p:nvSpPr>
          <p:cNvPr id="43013" name="Text Box 5">
            <a:extLst>
              <a:ext uri="{FF2B5EF4-FFF2-40B4-BE49-F238E27FC236}">
                <a16:creationId xmlns:a16="http://schemas.microsoft.com/office/drawing/2014/main" id="{B18AC883-83A5-4967-A7E3-5B2F6E796794}"/>
              </a:ext>
            </a:extLst>
          </p:cNvPr>
          <p:cNvSpPr txBox="1">
            <a:spLocks noChangeArrowheads="1"/>
          </p:cNvSpPr>
          <p:nvPr/>
        </p:nvSpPr>
        <p:spPr bwMode="auto">
          <a:xfrm>
            <a:off x="-1" y="0"/>
            <a:ext cx="12188825"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algn="ctr" eaLnBrk="0" hangingPunct="0">
              <a:spcBef>
                <a:spcPct val="50000"/>
              </a:spcBef>
              <a:defRPr/>
            </a:pPr>
            <a:r>
              <a:rPr lang="en-US" dirty="0">
                <a:latin typeface="+mj-lt"/>
              </a:rPr>
              <a:t>SYSTEC Self  Contained Pneumatic Power Chucks</a:t>
            </a:r>
          </a:p>
        </p:txBody>
      </p:sp>
      <p:sp>
        <p:nvSpPr>
          <p:cNvPr id="43015" name="TextBox 3">
            <a:extLst>
              <a:ext uri="{FF2B5EF4-FFF2-40B4-BE49-F238E27FC236}">
                <a16:creationId xmlns:a16="http://schemas.microsoft.com/office/drawing/2014/main" id="{CAD7BC62-0398-4BA3-9DA0-42BFC73227A3}"/>
              </a:ext>
            </a:extLst>
          </p:cNvPr>
          <p:cNvSpPr txBox="1">
            <a:spLocks noChangeArrowheads="1"/>
          </p:cNvSpPr>
          <p:nvPr/>
        </p:nvSpPr>
        <p:spPr bwMode="auto">
          <a:xfrm>
            <a:off x="2552700" y="1600200"/>
            <a:ext cx="73802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US" altLang="en-US" sz="1600">
                <a:latin typeface="Times New Roman" panose="02020603050405020304" pitchFamily="18" charset="0"/>
                <a:cs typeface="Times New Roman" panose="02020603050405020304" pitchFamily="18" charset="0"/>
              </a:rPr>
              <a:t>Gripping force comparison with other typical manufacturers</a:t>
            </a:r>
          </a:p>
        </p:txBody>
      </p:sp>
      <p:pic>
        <p:nvPicPr>
          <p:cNvPr id="43016" name="Picture 8">
            <a:extLst>
              <a:ext uri="{FF2B5EF4-FFF2-40B4-BE49-F238E27FC236}">
                <a16:creationId xmlns:a16="http://schemas.microsoft.com/office/drawing/2014/main" id="{28C0E8CC-B8B9-4ED1-9F9D-D0078DF2FC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457" t="27826" r="7500" b="14957"/>
          <a:stretch>
            <a:fillRect/>
          </a:stretch>
        </p:blipFill>
        <p:spPr bwMode="auto">
          <a:xfrm>
            <a:off x="661988" y="2438400"/>
            <a:ext cx="11068050" cy="357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7" name="Picture 8" descr="SYSTEC">
            <a:extLst>
              <a:ext uri="{FF2B5EF4-FFF2-40B4-BE49-F238E27FC236}">
                <a16:creationId xmlns:a16="http://schemas.microsoft.com/office/drawing/2014/main" id="{2A816557-84F4-450E-85BB-3C79851295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32988" y="6261100"/>
            <a:ext cx="1747837"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C9C11-0D66-4A91-AD4B-1F9A07859FC4}"/>
              </a:ext>
            </a:extLst>
          </p:cNvPr>
          <p:cNvSpPr>
            <a:spLocks noGrp="1"/>
          </p:cNvSpPr>
          <p:nvPr>
            <p:ph type="title"/>
          </p:nvPr>
        </p:nvSpPr>
        <p:spPr>
          <a:xfrm>
            <a:off x="6958013" y="4859338"/>
            <a:ext cx="5230812" cy="1325562"/>
          </a:xfrm>
        </p:spPr>
        <p:txBody>
          <a:bodyPr/>
          <a:lstStyle/>
          <a:p>
            <a:pPr algn="ctr">
              <a:defRPr/>
            </a:pPr>
            <a:r>
              <a:rPr lang="en-US" dirty="0">
                <a:solidFill>
                  <a:srgbClr val="F5F6F1"/>
                </a:solidFill>
                <a:ea typeface="ＭＳ Ｐゴシック" charset="0"/>
              </a:rPr>
              <a:t>Breuning Irco</a:t>
            </a:r>
          </a:p>
        </p:txBody>
      </p:sp>
      <p:sp>
        <p:nvSpPr>
          <p:cNvPr id="47106" name="Content Placeholder 2">
            <a:extLst>
              <a:ext uri="{FF2B5EF4-FFF2-40B4-BE49-F238E27FC236}">
                <a16:creationId xmlns:a16="http://schemas.microsoft.com/office/drawing/2014/main" id="{8FEF3636-A24F-4D74-B3FD-B06113BA9708}"/>
              </a:ext>
            </a:extLst>
          </p:cNvPr>
          <p:cNvSpPr>
            <a:spLocks noGrp="1"/>
          </p:cNvSpPr>
          <p:nvPr>
            <p:ph idx="1"/>
          </p:nvPr>
        </p:nvSpPr>
        <p:spPr>
          <a:xfrm>
            <a:off x="254000" y="3708400"/>
            <a:ext cx="10360025" cy="1257300"/>
          </a:xfrm>
        </p:spPr>
        <p:txBody>
          <a:bodyPr/>
          <a:lstStyle/>
          <a:p>
            <a:r>
              <a:rPr lang="en-US" altLang="en-US">
                <a:solidFill>
                  <a:srgbClr val="F5F6F1"/>
                </a:solidFill>
              </a:rPr>
              <a:t>Europe's premier manufacturer of lathe automation</a:t>
            </a:r>
          </a:p>
          <a:p>
            <a:r>
              <a:rPr lang="en-US" altLang="en-US">
                <a:solidFill>
                  <a:srgbClr val="F5F6F1"/>
                </a:solidFill>
              </a:rPr>
              <a:t>Large diameter and long bar loading/unloading automation systems</a:t>
            </a:r>
          </a:p>
          <a:p>
            <a:r>
              <a:rPr lang="en-US" altLang="en-US">
                <a:solidFill>
                  <a:srgbClr val="F5F6F1"/>
                </a:solidFill>
              </a:rPr>
              <a:t>Work piece loading/unloading automation systems</a:t>
            </a:r>
          </a:p>
          <a:p>
            <a:endParaRPr lang="en-US" altLang="en-US"/>
          </a:p>
        </p:txBody>
      </p:sp>
      <p:pic>
        <p:nvPicPr>
          <p:cNvPr id="47107" name="Picture 6">
            <a:extLst>
              <a:ext uri="{FF2B5EF4-FFF2-40B4-BE49-F238E27FC236}">
                <a16:creationId xmlns:a16="http://schemas.microsoft.com/office/drawing/2014/main" id="{066437DE-0DB2-4509-9EBF-2739DD5D039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1938" y="201613"/>
            <a:ext cx="11664950" cy="336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7766712-48E3-42D7-9C2F-23343A67C91F}"/>
              </a:ext>
            </a:extLst>
          </p:cNvPr>
          <p:cNvSpPr>
            <a:spLocks noGrp="1"/>
          </p:cNvSpPr>
          <p:nvPr>
            <p:ph idx="1"/>
          </p:nvPr>
        </p:nvSpPr>
        <p:spPr>
          <a:xfrm>
            <a:off x="3465513" y="647700"/>
            <a:ext cx="7250112" cy="2400300"/>
          </a:xfrm>
        </p:spPr>
        <p:txBody>
          <a:bodyPr>
            <a:normAutofit/>
          </a:bodyPr>
          <a:lstStyle/>
          <a:p>
            <a:pPr>
              <a:lnSpc>
                <a:spcPct val="80000"/>
              </a:lnSpc>
            </a:pPr>
            <a:r>
              <a:rPr lang="en-US" altLang="en-US" sz="1900">
                <a:solidFill>
                  <a:srgbClr val="F5F6F1"/>
                </a:solidFill>
              </a:rPr>
              <a:t>0.196” (5mm) to 5.125” (130mm) Diameter range </a:t>
            </a:r>
          </a:p>
          <a:p>
            <a:pPr>
              <a:lnSpc>
                <a:spcPct val="80000"/>
              </a:lnSpc>
            </a:pPr>
            <a:r>
              <a:rPr lang="en-US" altLang="en-US" sz="1900">
                <a:solidFill>
                  <a:srgbClr val="F5F6F1"/>
                </a:solidFill>
              </a:rPr>
              <a:t>6 or 8 channels</a:t>
            </a:r>
          </a:p>
          <a:p>
            <a:pPr>
              <a:lnSpc>
                <a:spcPct val="80000"/>
              </a:lnSpc>
            </a:pPr>
            <a:r>
              <a:rPr lang="en-US" altLang="en-US" sz="1900">
                <a:solidFill>
                  <a:srgbClr val="F5F6F1"/>
                </a:solidFill>
              </a:rPr>
              <a:t>Up to 6m standard, longer lengths upon request</a:t>
            </a:r>
          </a:p>
          <a:p>
            <a:pPr>
              <a:lnSpc>
                <a:spcPct val="80000"/>
              </a:lnSpc>
            </a:pPr>
            <a:r>
              <a:rPr lang="en-US" altLang="en-US">
                <a:solidFill>
                  <a:srgbClr val="F5F6F1"/>
                </a:solidFill>
              </a:rPr>
              <a:t>Allows quick change between bar stock sizes automatically</a:t>
            </a:r>
          </a:p>
          <a:p>
            <a:pPr>
              <a:lnSpc>
                <a:spcPct val="80000"/>
              </a:lnSpc>
            </a:pPr>
            <a:r>
              <a:rPr lang="en-US" altLang="en-US">
                <a:solidFill>
                  <a:srgbClr val="F5F6F1"/>
                </a:solidFill>
              </a:rPr>
              <a:t>Moves one meter back for spindle liner change</a:t>
            </a:r>
          </a:p>
          <a:p>
            <a:pPr>
              <a:lnSpc>
                <a:spcPct val="80000"/>
              </a:lnSpc>
            </a:pPr>
            <a:r>
              <a:rPr lang="en-US" altLang="en-US">
                <a:solidFill>
                  <a:srgbClr val="F5F6F1"/>
                </a:solidFill>
              </a:rPr>
              <a:t>Decreases total change over time to 5 to 10 minutes </a:t>
            </a:r>
          </a:p>
          <a:p>
            <a:pPr>
              <a:lnSpc>
                <a:spcPct val="80000"/>
              </a:lnSpc>
            </a:pPr>
            <a:r>
              <a:rPr lang="en-US" altLang="en-US">
                <a:solidFill>
                  <a:srgbClr val="F5F6F1"/>
                </a:solidFill>
              </a:rPr>
              <a:t>Suitable for short and long run applications</a:t>
            </a:r>
          </a:p>
          <a:p>
            <a:pPr>
              <a:lnSpc>
                <a:spcPct val="80000"/>
              </a:lnSpc>
              <a:buFont typeface="Wingdings 3" panose="05040102010807070707" pitchFamily="18" charset="2"/>
              <a:buNone/>
            </a:pPr>
            <a:endParaRPr lang="en-US" altLang="en-US">
              <a:solidFill>
                <a:srgbClr val="F5F6F1"/>
              </a:solidFill>
            </a:endParaRPr>
          </a:p>
        </p:txBody>
      </p:sp>
      <p:pic>
        <p:nvPicPr>
          <p:cNvPr id="48130" name="Picture 7" descr="ProfiMat multi channel pic.jpg">
            <a:extLst>
              <a:ext uri="{FF2B5EF4-FFF2-40B4-BE49-F238E27FC236}">
                <a16:creationId xmlns:a16="http://schemas.microsoft.com/office/drawing/2014/main" id="{2F06D0BF-8497-48F2-9211-BE109FD15C2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5100" y="331788"/>
            <a:ext cx="3021013" cy="461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1" name="Picture 8" descr="982b4a404d3cb9e959afe8ae4f043a68.jpg">
            <a:extLst>
              <a:ext uri="{FF2B5EF4-FFF2-40B4-BE49-F238E27FC236}">
                <a16:creationId xmlns:a16="http://schemas.microsoft.com/office/drawing/2014/main" id="{A222C840-6993-4EB5-9991-C9AACCC32B85}"/>
              </a:ext>
            </a:extLst>
          </p:cNvPr>
          <p:cNvPicPr>
            <a:picLocks noChangeAspect="1"/>
          </p:cNvPicPr>
          <p:nvPr/>
        </p:nvPicPr>
        <p:blipFill>
          <a:blip r:embed="rId3">
            <a:extLst>
              <a:ext uri="{28A0092B-C50C-407E-A947-70E740481C1C}">
                <a14:useLocalDpi xmlns:a14="http://schemas.microsoft.com/office/drawing/2010/main" val="0"/>
              </a:ext>
            </a:extLst>
          </a:blip>
          <a:srcRect l="4478" t="18848" r="6458" b="6628"/>
          <a:stretch>
            <a:fillRect/>
          </a:stretch>
        </p:blipFill>
        <p:spPr bwMode="auto">
          <a:xfrm>
            <a:off x="5453063" y="3152775"/>
            <a:ext cx="6653212"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TextBox 3">
            <a:extLst>
              <a:ext uri="{FF2B5EF4-FFF2-40B4-BE49-F238E27FC236}">
                <a16:creationId xmlns:a16="http://schemas.microsoft.com/office/drawing/2014/main" id="{581189BE-EC0A-430E-BEF4-7FFE975C8ACC}"/>
              </a:ext>
            </a:extLst>
          </p:cNvPr>
          <p:cNvSpPr txBox="1">
            <a:spLocks noChangeArrowheads="1"/>
          </p:cNvSpPr>
          <p:nvPr/>
        </p:nvSpPr>
        <p:spPr bwMode="auto">
          <a:xfrm>
            <a:off x="0" y="39688"/>
            <a:ext cx="121888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3200">
                <a:solidFill>
                  <a:srgbClr val="FFFFFF"/>
                </a:solidFill>
              </a:rPr>
              <a:t>PROFImat</a:t>
            </a:r>
            <a:endParaRPr lang="en-US" altLang="en-US" sz="1800">
              <a:solidFill>
                <a:srgbClr val="FFFFFF"/>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RCO profimat video 10.48.16 AM.mp4">
            <a:hlinkClick r:id="" action="ppaction://media"/>
            <a:extLst>
              <a:ext uri="{FF2B5EF4-FFF2-40B4-BE49-F238E27FC236}">
                <a16:creationId xmlns:a16="http://schemas.microsoft.com/office/drawing/2014/main" id="{8E49829B-FCF8-46C4-92D9-813238D84E0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370012" y="228600"/>
            <a:ext cx="9580880" cy="53892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156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7" name="Picture 3">
            <a:extLst>
              <a:ext uri="{FF2B5EF4-FFF2-40B4-BE49-F238E27FC236}">
                <a16:creationId xmlns:a16="http://schemas.microsoft.com/office/drawing/2014/main" id="{066A146E-B505-4B3A-86E8-E8D7BAD8EF1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46788" y="111125"/>
            <a:ext cx="6075362" cy="412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78" name="Picture 9">
            <a:extLst>
              <a:ext uri="{FF2B5EF4-FFF2-40B4-BE49-F238E27FC236}">
                <a16:creationId xmlns:a16="http://schemas.microsoft.com/office/drawing/2014/main" id="{9F5EA4BF-9013-4512-ACA9-731909A8811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4138" y="111125"/>
            <a:ext cx="5864225" cy="399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TextBox 12">
            <a:extLst>
              <a:ext uri="{FF2B5EF4-FFF2-40B4-BE49-F238E27FC236}">
                <a16:creationId xmlns:a16="http://schemas.microsoft.com/office/drawing/2014/main" id="{85AEA426-12A2-4586-A14E-D086DA907956}"/>
              </a:ext>
            </a:extLst>
          </p:cNvPr>
          <p:cNvSpPr txBox="1">
            <a:spLocks noChangeArrowheads="1"/>
          </p:cNvSpPr>
          <p:nvPr/>
        </p:nvSpPr>
        <p:spPr bwMode="auto">
          <a:xfrm>
            <a:off x="7015163" y="4822825"/>
            <a:ext cx="59277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3200">
                <a:solidFill>
                  <a:srgbClr val="F5F6F1"/>
                </a:solidFill>
              </a:rPr>
              <a:t>PROFImat Application</a:t>
            </a:r>
            <a:endParaRPr lang="en-US" altLang="en-US" sz="32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extBox 12">
            <a:extLst>
              <a:ext uri="{FF2B5EF4-FFF2-40B4-BE49-F238E27FC236}">
                <a16:creationId xmlns:a16="http://schemas.microsoft.com/office/drawing/2014/main" id="{9D416857-6A70-4F07-A3A0-E2BED57493DB}"/>
              </a:ext>
            </a:extLst>
          </p:cNvPr>
          <p:cNvSpPr txBox="1">
            <a:spLocks noChangeArrowheads="1"/>
          </p:cNvSpPr>
          <p:nvPr/>
        </p:nvSpPr>
        <p:spPr bwMode="auto">
          <a:xfrm>
            <a:off x="7313613" y="4343400"/>
            <a:ext cx="4784725"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3200">
                <a:solidFill>
                  <a:srgbClr val="F5F6F1"/>
                </a:solidFill>
              </a:rPr>
              <a:t>PROFImat Loader </a:t>
            </a:r>
          </a:p>
          <a:p>
            <a:r>
              <a:rPr lang="en-US" altLang="en-US" sz="3200">
                <a:solidFill>
                  <a:srgbClr val="F5F6F1"/>
                </a:solidFill>
              </a:rPr>
              <a:t>SiMag ERV Unloader</a:t>
            </a:r>
          </a:p>
        </p:txBody>
      </p:sp>
      <p:pic>
        <p:nvPicPr>
          <p:cNvPr id="51202" name="Picture 1" descr="OKUMA LT300 PROFI SiMag ERV (2).jpg">
            <a:extLst>
              <a:ext uri="{FF2B5EF4-FFF2-40B4-BE49-F238E27FC236}">
                <a16:creationId xmlns:a16="http://schemas.microsoft.com/office/drawing/2014/main" id="{F7A8FCC2-4A24-46DC-B503-906FC3DEE822}"/>
              </a:ext>
            </a:extLst>
          </p:cNvPr>
          <p:cNvPicPr>
            <a:picLocks noChangeAspect="1"/>
          </p:cNvPicPr>
          <p:nvPr/>
        </p:nvPicPr>
        <p:blipFill>
          <a:blip r:embed="rId3">
            <a:extLst>
              <a:ext uri="{28A0092B-C50C-407E-A947-70E740481C1C}">
                <a14:useLocalDpi xmlns:a14="http://schemas.microsoft.com/office/drawing/2010/main" val="0"/>
              </a:ext>
            </a:extLst>
          </a:blip>
          <a:srcRect t="29913" b="26285"/>
          <a:stretch>
            <a:fillRect/>
          </a:stretch>
        </p:blipFill>
        <p:spPr bwMode="auto">
          <a:xfrm>
            <a:off x="684213" y="609600"/>
            <a:ext cx="10306050" cy="300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Content Placeholder 2">
            <a:extLst>
              <a:ext uri="{FF2B5EF4-FFF2-40B4-BE49-F238E27FC236}">
                <a16:creationId xmlns:a16="http://schemas.microsoft.com/office/drawing/2014/main" id="{C6627F87-CE60-4C4C-AC62-E92283A07AC4}"/>
              </a:ext>
            </a:extLst>
          </p:cNvPr>
          <p:cNvSpPr>
            <a:spLocks noGrp="1"/>
          </p:cNvSpPr>
          <p:nvPr>
            <p:ph idx="1"/>
          </p:nvPr>
        </p:nvSpPr>
        <p:spPr>
          <a:xfrm>
            <a:off x="914400" y="1600200"/>
            <a:ext cx="10360025" cy="3733800"/>
          </a:xfrm>
        </p:spPr>
        <p:txBody>
          <a:bodyPr/>
          <a:lstStyle/>
          <a:p>
            <a:r>
              <a:rPr lang="en-US" altLang="en-US" sz="2200">
                <a:solidFill>
                  <a:srgbClr val="F5F6F1"/>
                </a:solidFill>
              </a:rPr>
              <a:t>0.196” (5mm) to 5.125” (130mm) diameter range </a:t>
            </a:r>
          </a:p>
          <a:p>
            <a:r>
              <a:rPr lang="en-US" altLang="en-US" sz="2200">
                <a:solidFill>
                  <a:srgbClr val="F5F6F1"/>
                </a:solidFill>
              </a:rPr>
              <a:t>One channel included </a:t>
            </a:r>
          </a:p>
          <a:p>
            <a:pPr lvl="1"/>
            <a:r>
              <a:rPr lang="en-US" altLang="en-US" sz="1800">
                <a:solidFill>
                  <a:srgbClr val="F5F6F1"/>
                </a:solidFill>
              </a:rPr>
              <a:t>Can purchase additional channel sets</a:t>
            </a:r>
          </a:p>
          <a:p>
            <a:r>
              <a:rPr lang="en-US" altLang="en-US" sz="2400">
                <a:solidFill>
                  <a:srgbClr val="F5F6F1"/>
                </a:solidFill>
              </a:rPr>
              <a:t>10 ft. (3000mm), 13 ft. (4000mm), or 20 ft. (6000mm)</a:t>
            </a:r>
          </a:p>
          <a:p>
            <a:pPr lvl="1"/>
            <a:r>
              <a:rPr lang="en-US" altLang="en-US" sz="2200">
                <a:solidFill>
                  <a:srgbClr val="F5F6F1"/>
                </a:solidFill>
              </a:rPr>
              <a:t>Other lengths upon request </a:t>
            </a:r>
          </a:p>
          <a:p>
            <a:r>
              <a:rPr lang="en-US" altLang="en-US" sz="2200">
                <a:solidFill>
                  <a:srgbClr val="F5F6F1"/>
                </a:solidFill>
              </a:rPr>
              <a:t>Moves one meter back for spindle liner change</a:t>
            </a:r>
          </a:p>
          <a:p>
            <a:r>
              <a:rPr lang="en-US" altLang="en-US" sz="2200">
                <a:solidFill>
                  <a:srgbClr val="F5F6F1"/>
                </a:solidFill>
              </a:rPr>
              <a:t>Ability to attach bundle loader to barfeed</a:t>
            </a:r>
          </a:p>
          <a:p>
            <a:endParaRPr lang="en-US" altLang="en-US"/>
          </a:p>
        </p:txBody>
      </p:sp>
      <p:sp>
        <p:nvSpPr>
          <p:cNvPr id="52226" name="TextBox 5">
            <a:extLst>
              <a:ext uri="{FF2B5EF4-FFF2-40B4-BE49-F238E27FC236}">
                <a16:creationId xmlns:a16="http://schemas.microsoft.com/office/drawing/2014/main" id="{5F12C536-4368-47A7-864D-8253F8762DA5}"/>
              </a:ext>
            </a:extLst>
          </p:cNvPr>
          <p:cNvSpPr txBox="1">
            <a:spLocks noChangeArrowheads="1"/>
          </p:cNvSpPr>
          <p:nvPr/>
        </p:nvSpPr>
        <p:spPr bwMode="auto">
          <a:xfrm>
            <a:off x="1116013" y="549275"/>
            <a:ext cx="89582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3200">
                <a:solidFill>
                  <a:srgbClr val="FFFFFF"/>
                </a:solidFill>
              </a:rPr>
              <a:t>SiMag</a:t>
            </a:r>
            <a:endParaRPr lang="en-US" altLang="en-US" sz="3600">
              <a:solidFill>
                <a:srgbClr val="FFFF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5E02A98-E126-4BC9-A489-75742FB2915D}"/>
              </a:ext>
            </a:extLst>
          </p:cNvPr>
          <p:cNvSpPr>
            <a:spLocks noChangeArrowheads="1"/>
          </p:cNvSpPr>
          <p:nvPr/>
        </p:nvSpPr>
        <p:spPr bwMode="auto">
          <a:xfrm>
            <a:off x="0" y="0"/>
            <a:ext cx="12188825" cy="584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3200">
                <a:latin typeface="Gill Sans MT" panose="020B0502020104020203" pitchFamily="34" charset="0"/>
              </a:rPr>
              <a:t>Rhinobar</a:t>
            </a:r>
            <a:r>
              <a:rPr lang="en-US" altLang="en-US" sz="3200" baseline="30000">
                <a:latin typeface="Gill Sans MT" panose="020B0502020104020203" pitchFamily="34" charset="0"/>
                <a:cs typeface="Times New Roman" panose="02020603050405020304" pitchFamily="18" charset="0"/>
              </a:rPr>
              <a:t>®</a:t>
            </a:r>
            <a:r>
              <a:rPr lang="en-US" altLang="en-US" sz="3200">
                <a:latin typeface="Gill Sans MT" panose="020B0502020104020203" pitchFamily="34" charset="0"/>
              </a:rPr>
              <a:t> Hydrodynamic Barfeed</a:t>
            </a:r>
          </a:p>
        </p:txBody>
      </p:sp>
      <p:pic>
        <p:nvPicPr>
          <p:cNvPr id="18434" name="Picture 11" descr="Hydrodynamic">
            <a:extLst>
              <a:ext uri="{FF2B5EF4-FFF2-40B4-BE49-F238E27FC236}">
                <a16:creationId xmlns:a16="http://schemas.microsoft.com/office/drawing/2014/main" id="{FD54336A-6AEB-4244-A681-A0ED458B5F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0413" y="838200"/>
            <a:ext cx="4191000"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F36AF56F-C067-410E-BA8C-B227D2BCFA69}"/>
              </a:ext>
            </a:extLst>
          </p:cNvPr>
          <p:cNvSpPr txBox="1"/>
          <p:nvPr/>
        </p:nvSpPr>
        <p:spPr>
          <a:xfrm>
            <a:off x="711200" y="1582738"/>
            <a:ext cx="5180013" cy="3692525"/>
          </a:xfrm>
          <a:prstGeom prst="rect">
            <a:avLst/>
          </a:prstGeom>
          <a:noFill/>
        </p:spPr>
        <p:txBody>
          <a:bodyPr>
            <a:spAutoFit/>
          </a:bodyPr>
          <a:lstStyle/>
          <a:p>
            <a:pPr marL="285750" indent="-285750" eaLnBrk="0" hangingPunct="0">
              <a:buFont typeface="Arial"/>
              <a:buChar char="•"/>
              <a:defRPr/>
            </a:pPr>
            <a:r>
              <a:rPr lang="en-US" sz="1800" dirty="0">
                <a:latin typeface="+mn-lt"/>
                <a:ea typeface="ＭＳ Ｐゴシック" charset="0"/>
              </a:rPr>
              <a:t>Designed for use with all types of CNC lathes</a:t>
            </a:r>
          </a:p>
          <a:p>
            <a:pPr marL="285750" indent="-285750" eaLnBrk="0" hangingPunct="0">
              <a:buFont typeface="Arial"/>
              <a:buChar char="•"/>
              <a:defRPr/>
            </a:pPr>
            <a:r>
              <a:rPr lang="en-US" sz="1800" dirty="0">
                <a:latin typeface="+mn-lt"/>
                <a:ea typeface="ＭＳ Ｐゴシック" charset="0"/>
              </a:rPr>
              <a:t>Operates on the hydrodynamic principal to support the bar stock</a:t>
            </a:r>
          </a:p>
          <a:p>
            <a:pPr marL="285750" indent="-285750" eaLnBrk="0" hangingPunct="0">
              <a:buFont typeface="Arial"/>
              <a:buChar char="•"/>
              <a:defRPr/>
            </a:pPr>
            <a:r>
              <a:rPr lang="en-US" sz="1800" dirty="0">
                <a:latin typeface="+mn-lt"/>
                <a:ea typeface="ＭＳ Ｐゴシック" charset="0"/>
              </a:rPr>
              <a:t>Single tube barfeed</a:t>
            </a:r>
          </a:p>
          <a:p>
            <a:pPr marL="285750" indent="-285750" eaLnBrk="0" hangingPunct="0">
              <a:buFont typeface="Arial"/>
              <a:buChar char="•"/>
              <a:defRPr/>
            </a:pPr>
            <a:r>
              <a:rPr lang="en-US" sz="1800" dirty="0">
                <a:latin typeface="+mn-lt"/>
                <a:ea typeface="ＭＳ Ｐゴシック" charset="0"/>
              </a:rPr>
              <a:t>Lexair valve to control pressure and flow</a:t>
            </a:r>
          </a:p>
          <a:p>
            <a:pPr marL="285750" indent="-285750" eaLnBrk="0" hangingPunct="0">
              <a:buFont typeface="Arial"/>
              <a:buChar char="•"/>
              <a:defRPr/>
            </a:pPr>
            <a:r>
              <a:rPr lang="en-US" sz="1800" dirty="0">
                <a:latin typeface="+mn-lt"/>
                <a:ea typeface="ＭＳ Ｐゴシック" charset="0"/>
              </a:rPr>
              <a:t>Bearing mounted pusher cone</a:t>
            </a:r>
          </a:p>
          <a:p>
            <a:pPr marL="285750" indent="-285750" eaLnBrk="0" hangingPunct="0">
              <a:buFont typeface="Arial"/>
              <a:buChar char="•"/>
              <a:defRPr/>
            </a:pPr>
            <a:r>
              <a:rPr lang="en-US" sz="1800" dirty="0">
                <a:latin typeface="+mn-lt"/>
                <a:ea typeface="ＭＳ Ｐゴシック" charset="0"/>
              </a:rPr>
              <a:t>Mobile pendant to control barfeed</a:t>
            </a:r>
          </a:p>
          <a:p>
            <a:pPr marL="285750" indent="-285750" eaLnBrk="0" hangingPunct="0">
              <a:buFont typeface="Arial"/>
              <a:buChar char="•"/>
              <a:defRPr/>
            </a:pPr>
            <a:r>
              <a:rPr lang="en-US" sz="1800" dirty="0">
                <a:latin typeface="+mn-lt"/>
                <a:ea typeface="ＭＳ Ｐゴシック" charset="0"/>
              </a:rPr>
              <a:t>Automatic pusher return at end of bar signal</a:t>
            </a:r>
          </a:p>
          <a:p>
            <a:pPr marL="285750" indent="-285750" eaLnBrk="0" hangingPunct="0">
              <a:buFont typeface="Arial"/>
              <a:buChar char="•"/>
              <a:defRPr/>
            </a:pPr>
            <a:r>
              <a:rPr lang="en-US" sz="1800" dirty="0">
                <a:latin typeface="+mn-lt"/>
                <a:ea typeface="ＭＳ Ｐゴシック" charset="0"/>
                <a:cs typeface="ＭＳ Ｐゴシック" charset="0"/>
              </a:rPr>
              <a:t>Support bushings mounted to face of oil </a:t>
            </a:r>
            <a:r>
              <a:rPr lang="en-US" sz="1800" dirty="0" err="1">
                <a:latin typeface="+mn-lt"/>
                <a:ea typeface="ＭＳ Ｐゴシック" charset="0"/>
                <a:cs typeface="ＭＳ Ｐゴシック" charset="0"/>
              </a:rPr>
              <a:t>recuperator</a:t>
            </a:r>
            <a:endParaRPr lang="en-US" sz="1800" dirty="0">
              <a:latin typeface="+mn-lt"/>
              <a:ea typeface="ＭＳ Ｐゴシック" charset="0"/>
              <a:cs typeface="ＭＳ Ｐゴシック" charset="0"/>
            </a:endParaRPr>
          </a:p>
          <a:p>
            <a:pPr marL="285750" indent="-285750" eaLnBrk="0" hangingPunct="0">
              <a:buFont typeface="Arial"/>
              <a:buChar char="•"/>
              <a:defRPr/>
            </a:pPr>
            <a:endParaRPr lang="en-US" sz="1800" dirty="0">
              <a:latin typeface="+mn-lt"/>
              <a:ea typeface="ＭＳ Ｐゴシック" charset="0"/>
            </a:endParaRPr>
          </a:p>
          <a:p>
            <a:pPr marL="285750" indent="-285750" eaLnBrk="0" hangingPunct="0">
              <a:buFont typeface="Arial"/>
              <a:buChar char="•"/>
              <a:defRPr/>
            </a:pPr>
            <a:endParaRPr lang="en-US" sz="1800" dirty="0">
              <a:latin typeface="+mn-lt"/>
              <a:ea typeface="ＭＳ Ｐゴシック" charset="0"/>
            </a:endParaRPr>
          </a:p>
          <a:p>
            <a:pPr marL="285750" indent="-285750" eaLnBrk="0" hangingPunct="0">
              <a:buFont typeface="Arial"/>
              <a:buChar char="•"/>
              <a:defRPr/>
            </a:pPr>
            <a:endParaRPr lang="en-US" sz="1800" dirty="0">
              <a:latin typeface="+mn-lt"/>
              <a:ea typeface="ＭＳ Ｐゴシック" charset="0"/>
            </a:endParaRPr>
          </a:p>
        </p:txBody>
      </p:sp>
      <p:pic>
        <p:nvPicPr>
          <p:cNvPr id="6" name="Picture 5">
            <a:extLst>
              <a:ext uri="{FF2B5EF4-FFF2-40B4-BE49-F238E27FC236}">
                <a16:creationId xmlns:a16="http://schemas.microsoft.com/office/drawing/2014/main" id="{B402E877-1D81-4FE8-B18E-03EDC67ACF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0512" y="2936875"/>
            <a:ext cx="4010801" cy="2864858"/>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extBox 5">
            <a:extLst>
              <a:ext uri="{FF2B5EF4-FFF2-40B4-BE49-F238E27FC236}">
                <a16:creationId xmlns:a16="http://schemas.microsoft.com/office/drawing/2014/main" id="{E98567A0-3933-4340-BA32-81195BD9F0E8}"/>
              </a:ext>
            </a:extLst>
          </p:cNvPr>
          <p:cNvSpPr txBox="1">
            <a:spLocks noChangeArrowheads="1"/>
          </p:cNvSpPr>
          <p:nvPr/>
        </p:nvSpPr>
        <p:spPr bwMode="auto">
          <a:xfrm>
            <a:off x="0" y="163513"/>
            <a:ext cx="121888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3200">
                <a:solidFill>
                  <a:srgbClr val="F5F6F1"/>
                </a:solidFill>
              </a:rPr>
              <a:t>SiMag Application</a:t>
            </a:r>
            <a:endParaRPr lang="en-US" altLang="en-US" sz="3200"/>
          </a:p>
        </p:txBody>
      </p:sp>
      <p:pic>
        <p:nvPicPr>
          <p:cNvPr id="53250" name="Content Placeholder 2" descr="Ika Works 1.jpg">
            <a:extLst>
              <a:ext uri="{FF2B5EF4-FFF2-40B4-BE49-F238E27FC236}">
                <a16:creationId xmlns:a16="http://schemas.microsoft.com/office/drawing/2014/main" id="{36E43723-9AD8-45D9-BA47-772AC87E3F8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25974" b="25974"/>
          <a:stretch>
            <a:fillRect/>
          </a:stretch>
        </p:blipFill>
        <p:spPr>
          <a:xfrm>
            <a:off x="836613" y="1295400"/>
            <a:ext cx="10360025" cy="3733800"/>
          </a:xfr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01E88-94D9-4F8D-9212-F1A6137623E9}"/>
              </a:ext>
            </a:extLst>
          </p:cNvPr>
          <p:cNvSpPr>
            <a:spLocks noGrp="1"/>
          </p:cNvSpPr>
          <p:nvPr>
            <p:ph type="title"/>
          </p:nvPr>
        </p:nvSpPr>
        <p:spPr/>
        <p:txBody>
          <a:bodyPr/>
          <a:lstStyle/>
          <a:p>
            <a:pPr>
              <a:defRPr/>
            </a:pPr>
            <a:r>
              <a:rPr lang="en-US" dirty="0">
                <a:solidFill>
                  <a:srgbClr val="F5F6F1"/>
                </a:solidFill>
                <a:ea typeface="ＭＳ Ｐゴシック" charset="0"/>
              </a:rPr>
              <a:t>ILS-RBL / TBL</a:t>
            </a:r>
          </a:p>
        </p:txBody>
      </p:sp>
      <p:sp>
        <p:nvSpPr>
          <p:cNvPr id="3" name="Content Placeholder 2">
            <a:extLst>
              <a:ext uri="{FF2B5EF4-FFF2-40B4-BE49-F238E27FC236}">
                <a16:creationId xmlns:a16="http://schemas.microsoft.com/office/drawing/2014/main" id="{0EF42062-5354-4C37-B9D5-6536C3540969}"/>
              </a:ext>
            </a:extLst>
          </p:cNvPr>
          <p:cNvSpPr>
            <a:spLocks noGrp="1"/>
          </p:cNvSpPr>
          <p:nvPr>
            <p:ph idx="1"/>
          </p:nvPr>
        </p:nvSpPr>
        <p:spPr>
          <a:xfrm>
            <a:off x="431800" y="1600200"/>
            <a:ext cx="4176713" cy="3733800"/>
          </a:xfrm>
        </p:spPr>
        <p:txBody>
          <a:bodyPr/>
          <a:lstStyle/>
          <a:p>
            <a:r>
              <a:rPr lang="en-US" altLang="en-US">
                <a:solidFill>
                  <a:srgbClr val="F5F6F1"/>
                </a:solidFill>
              </a:rPr>
              <a:t>Loading for semi-finished parts</a:t>
            </a:r>
          </a:p>
          <a:p>
            <a:r>
              <a:rPr lang="en-US" altLang="en-US">
                <a:solidFill>
                  <a:srgbClr val="F5F6F1"/>
                </a:solidFill>
              </a:rPr>
              <a:t>RBL </a:t>
            </a:r>
            <a:r>
              <a:rPr lang="mr-IN" altLang="en-US">
                <a:solidFill>
                  <a:srgbClr val="F5F6F1"/>
                </a:solidFill>
                <a:latin typeface="Mangal" panose="02040503050203030202" pitchFamily="18" charset="0"/>
              </a:rPr>
              <a:t>–</a:t>
            </a:r>
            <a:r>
              <a:rPr lang="en-US" altLang="en-US">
                <a:solidFill>
                  <a:srgbClr val="F5F6F1"/>
                </a:solidFill>
              </a:rPr>
              <a:t> Tray table loading for parts</a:t>
            </a:r>
          </a:p>
          <a:p>
            <a:r>
              <a:rPr lang="en-US" altLang="en-US">
                <a:solidFill>
                  <a:srgbClr val="F5F6F1"/>
                </a:solidFill>
              </a:rPr>
              <a:t>TBL </a:t>
            </a:r>
            <a:r>
              <a:rPr lang="mr-IN" altLang="en-US">
                <a:solidFill>
                  <a:srgbClr val="F5F6F1"/>
                </a:solidFill>
                <a:latin typeface="Mangal" panose="02040503050203030202" pitchFamily="18" charset="0"/>
              </a:rPr>
              <a:t>–</a:t>
            </a:r>
            <a:r>
              <a:rPr lang="en-US" altLang="en-US">
                <a:solidFill>
                  <a:srgbClr val="F5F6F1"/>
                </a:solidFill>
              </a:rPr>
              <a:t> Index conveyor for loading delicate or non rolling parts</a:t>
            </a:r>
          </a:p>
          <a:p>
            <a:r>
              <a:rPr lang="en-US" altLang="en-US">
                <a:solidFill>
                  <a:srgbClr val="F5F6F1"/>
                </a:solidFill>
              </a:rPr>
              <a:t>Max diameter to be loaded is 3.194” (80mm) or 4.724 (120mm)</a:t>
            </a:r>
          </a:p>
          <a:p>
            <a:r>
              <a:rPr lang="en-US" altLang="en-US">
                <a:solidFill>
                  <a:srgbClr val="F5F6F1"/>
                </a:solidFill>
              </a:rPr>
              <a:t>Max length is 31” (800mm) or 47” (1200mm)</a:t>
            </a:r>
          </a:p>
          <a:p>
            <a:r>
              <a:rPr lang="en-US" altLang="en-US">
                <a:solidFill>
                  <a:srgbClr val="F5F6F1"/>
                </a:solidFill>
              </a:rPr>
              <a:t>Collet loading for precision parts</a:t>
            </a:r>
          </a:p>
          <a:p>
            <a:pPr>
              <a:buFont typeface="Wingdings 3" panose="05040102010807070707" pitchFamily="18" charset="2"/>
              <a:buNone/>
            </a:pPr>
            <a:endParaRPr lang="en-US" altLang="en-US">
              <a:solidFill>
                <a:srgbClr val="F5F6F1"/>
              </a:solidFill>
            </a:endParaRPr>
          </a:p>
        </p:txBody>
      </p:sp>
      <p:pic>
        <p:nvPicPr>
          <p:cNvPr id="54275" name="Picture 3">
            <a:extLst>
              <a:ext uri="{FF2B5EF4-FFF2-40B4-BE49-F238E27FC236}">
                <a16:creationId xmlns:a16="http://schemas.microsoft.com/office/drawing/2014/main" id="{9518A397-0DAA-4553-9710-CFF0EE5A0130}"/>
              </a:ext>
            </a:extLst>
          </p:cNvPr>
          <p:cNvPicPr>
            <a:picLocks noChangeAspect="1"/>
          </p:cNvPicPr>
          <p:nvPr/>
        </p:nvPicPr>
        <p:blipFill>
          <a:blip r:embed="rId2">
            <a:extLst>
              <a:ext uri="{28A0092B-C50C-407E-A947-70E740481C1C}">
                <a14:useLocalDpi xmlns:a14="http://schemas.microsoft.com/office/drawing/2010/main" val="0"/>
              </a:ext>
            </a:extLst>
          </a:blip>
          <a:srcRect l="4861" t="24258" r="4584" b="12408"/>
          <a:stretch>
            <a:fillRect/>
          </a:stretch>
        </p:blipFill>
        <p:spPr bwMode="auto">
          <a:xfrm>
            <a:off x="5205413" y="1631950"/>
            <a:ext cx="6850062" cy="359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LS/RBL .mp4">
            <a:hlinkClick r:id="" action="ppaction://media"/>
            <a:extLst>
              <a:ext uri="{FF2B5EF4-FFF2-40B4-BE49-F238E27FC236}">
                <a16:creationId xmlns:a16="http://schemas.microsoft.com/office/drawing/2014/main" id="{68E3F72F-F9EB-4EFE-81EC-01DD7DCBED9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93812" y="152400"/>
            <a:ext cx="9591040" cy="53949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22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552F5-AF4F-4A41-A3D4-638DDAFCF27E}"/>
              </a:ext>
            </a:extLst>
          </p:cNvPr>
          <p:cNvSpPr>
            <a:spLocks noGrp="1"/>
          </p:cNvSpPr>
          <p:nvPr>
            <p:ph type="title"/>
          </p:nvPr>
        </p:nvSpPr>
        <p:spPr/>
        <p:txBody>
          <a:bodyPr/>
          <a:lstStyle/>
          <a:p>
            <a:pPr>
              <a:defRPr/>
            </a:pPr>
            <a:r>
              <a:rPr lang="en-US" dirty="0">
                <a:solidFill>
                  <a:srgbClr val="F5F6F1"/>
                </a:solidFill>
                <a:ea typeface="ＭＳ Ｐゴシック" charset="0"/>
              </a:rPr>
              <a:t>ILS-REX/TEX</a:t>
            </a:r>
          </a:p>
        </p:txBody>
      </p:sp>
      <p:sp>
        <p:nvSpPr>
          <p:cNvPr id="56322" name="Content Placeholder 2">
            <a:extLst>
              <a:ext uri="{FF2B5EF4-FFF2-40B4-BE49-F238E27FC236}">
                <a16:creationId xmlns:a16="http://schemas.microsoft.com/office/drawing/2014/main" id="{4B099328-379E-4E28-91AC-DA03F377A415}"/>
              </a:ext>
            </a:extLst>
          </p:cNvPr>
          <p:cNvSpPr>
            <a:spLocks noGrp="1"/>
          </p:cNvSpPr>
          <p:nvPr>
            <p:ph idx="1"/>
          </p:nvPr>
        </p:nvSpPr>
        <p:spPr>
          <a:xfrm>
            <a:off x="431800" y="1447800"/>
            <a:ext cx="5256213" cy="3733800"/>
          </a:xfrm>
        </p:spPr>
        <p:txBody>
          <a:bodyPr/>
          <a:lstStyle/>
          <a:p>
            <a:r>
              <a:rPr lang="en-US" altLang="en-US">
                <a:solidFill>
                  <a:srgbClr val="F5F6F1"/>
                </a:solidFill>
              </a:rPr>
              <a:t>Unloading for finished parts</a:t>
            </a:r>
          </a:p>
          <a:p>
            <a:r>
              <a:rPr lang="en-US" altLang="en-US">
                <a:solidFill>
                  <a:srgbClr val="F5F6F1"/>
                </a:solidFill>
              </a:rPr>
              <a:t>REX </a:t>
            </a:r>
            <a:r>
              <a:rPr lang="mr-IN" altLang="en-US">
                <a:solidFill>
                  <a:srgbClr val="F5F6F1"/>
                </a:solidFill>
                <a:latin typeface="Mangal" panose="02040503050203030202" pitchFamily="18" charset="0"/>
              </a:rPr>
              <a:t>–</a:t>
            </a:r>
            <a:r>
              <a:rPr lang="en-US" altLang="en-US">
                <a:solidFill>
                  <a:srgbClr val="F5F6F1"/>
                </a:solidFill>
              </a:rPr>
              <a:t> Tray table unloading for parts</a:t>
            </a:r>
          </a:p>
          <a:p>
            <a:r>
              <a:rPr lang="en-US" altLang="en-US">
                <a:solidFill>
                  <a:srgbClr val="F5F6F1"/>
                </a:solidFill>
              </a:rPr>
              <a:t>TEX </a:t>
            </a:r>
            <a:r>
              <a:rPr lang="mr-IN" altLang="en-US">
                <a:solidFill>
                  <a:srgbClr val="F5F6F1"/>
                </a:solidFill>
                <a:latin typeface="Mangal" panose="02040503050203030202" pitchFamily="18" charset="0"/>
              </a:rPr>
              <a:t>–</a:t>
            </a:r>
            <a:r>
              <a:rPr lang="en-US" altLang="en-US">
                <a:solidFill>
                  <a:srgbClr val="F5F6F1"/>
                </a:solidFill>
              </a:rPr>
              <a:t> Index conveyor for unloading delicate or non rolling parts</a:t>
            </a:r>
          </a:p>
          <a:p>
            <a:r>
              <a:rPr lang="en-US" altLang="en-US">
                <a:solidFill>
                  <a:srgbClr val="F5F6F1"/>
                </a:solidFill>
              </a:rPr>
              <a:t>Max diameter to be unloaded is 3.194” (80mm) or 4.724 (120mm)</a:t>
            </a:r>
          </a:p>
          <a:p>
            <a:r>
              <a:rPr lang="en-US" altLang="en-US">
                <a:solidFill>
                  <a:srgbClr val="F5F6F1"/>
                </a:solidFill>
              </a:rPr>
              <a:t>Max length is 31” (800mm) or 47” (1200mm)</a:t>
            </a:r>
          </a:p>
          <a:p>
            <a:r>
              <a:rPr lang="en-US" altLang="en-US">
                <a:solidFill>
                  <a:srgbClr val="F5F6F1"/>
                </a:solidFill>
              </a:rPr>
              <a:t>ID and OD collet unloading for parts</a:t>
            </a:r>
          </a:p>
          <a:p>
            <a:r>
              <a:rPr lang="en-US" altLang="en-US">
                <a:solidFill>
                  <a:srgbClr val="F5F6F1"/>
                </a:solidFill>
              </a:rPr>
              <a:t>For delicate parts a pusher tube with bushings protects part during unloading</a:t>
            </a:r>
          </a:p>
          <a:p>
            <a:endParaRPr lang="en-US" altLang="en-US">
              <a:solidFill>
                <a:srgbClr val="F5F6F1"/>
              </a:solidFill>
            </a:endParaRPr>
          </a:p>
        </p:txBody>
      </p:sp>
      <p:pic>
        <p:nvPicPr>
          <p:cNvPr id="56323" name="Picture 5">
            <a:extLst>
              <a:ext uri="{FF2B5EF4-FFF2-40B4-BE49-F238E27FC236}">
                <a16:creationId xmlns:a16="http://schemas.microsoft.com/office/drawing/2014/main" id="{F7F95657-D851-440E-B2B7-5C1D445724E2}"/>
              </a:ext>
            </a:extLst>
          </p:cNvPr>
          <p:cNvPicPr>
            <a:picLocks noChangeAspect="1"/>
          </p:cNvPicPr>
          <p:nvPr/>
        </p:nvPicPr>
        <p:blipFill>
          <a:blip r:embed="rId2">
            <a:extLst>
              <a:ext uri="{28A0092B-C50C-407E-A947-70E740481C1C}">
                <a14:useLocalDpi xmlns:a14="http://schemas.microsoft.com/office/drawing/2010/main" val="0"/>
              </a:ext>
            </a:extLst>
          </a:blip>
          <a:srcRect l="6839" t="9087" r="10675" b="5212"/>
          <a:stretch>
            <a:fillRect/>
          </a:stretch>
        </p:blipFill>
        <p:spPr bwMode="auto">
          <a:xfrm>
            <a:off x="6823075" y="2005013"/>
            <a:ext cx="4451350"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LS rex/tex.mp4">
            <a:hlinkClick r:id="" action="ppaction://media"/>
            <a:extLst>
              <a:ext uri="{FF2B5EF4-FFF2-40B4-BE49-F238E27FC236}">
                <a16:creationId xmlns:a16="http://schemas.microsoft.com/office/drawing/2014/main" id="{87A20F45-8444-4DDB-8AA9-883FB61B802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93812" y="228600"/>
            <a:ext cx="9591040" cy="53949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96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1" name="Rectangle 7">
            <a:extLst>
              <a:ext uri="{FF2B5EF4-FFF2-40B4-BE49-F238E27FC236}">
                <a16:creationId xmlns:a16="http://schemas.microsoft.com/office/drawing/2014/main" id="{C07F3C78-08EC-4BF4-804E-FD8477DFAAE2}"/>
              </a:ext>
            </a:extLst>
          </p:cNvPr>
          <p:cNvSpPr>
            <a:spLocks noChangeArrowheads="1"/>
          </p:cNvSpPr>
          <p:nvPr/>
        </p:nvSpPr>
        <p:spPr bwMode="auto">
          <a:xfrm>
            <a:off x="0" y="0"/>
            <a:ext cx="12188825" cy="584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3200">
                <a:latin typeface="Gill Sans MT" panose="020B0502020104020203" pitchFamily="34" charset="0"/>
              </a:rPr>
              <a:t>Rhinobar</a:t>
            </a:r>
            <a:r>
              <a:rPr lang="en-US" altLang="en-US" sz="3200" baseline="30000">
                <a:latin typeface="Gill Sans MT" panose="020B0502020104020203" pitchFamily="34" charset="0"/>
                <a:cs typeface="Times New Roman" panose="02020603050405020304" pitchFamily="18" charset="0"/>
              </a:rPr>
              <a:t>®</a:t>
            </a:r>
            <a:endParaRPr lang="en-US" altLang="en-US" sz="3200">
              <a:latin typeface="Gill Sans MT" panose="020B0502020104020203" pitchFamily="34" charset="0"/>
            </a:endParaRPr>
          </a:p>
        </p:txBody>
      </p:sp>
      <p:sp>
        <p:nvSpPr>
          <p:cNvPr id="21513" name="Text Box 9">
            <a:extLst>
              <a:ext uri="{FF2B5EF4-FFF2-40B4-BE49-F238E27FC236}">
                <a16:creationId xmlns:a16="http://schemas.microsoft.com/office/drawing/2014/main" id="{21B77F40-813D-4820-97B2-B0AC5F14FA53}"/>
              </a:ext>
            </a:extLst>
          </p:cNvPr>
          <p:cNvSpPr txBox="1">
            <a:spLocks noChangeArrowheads="1"/>
          </p:cNvSpPr>
          <p:nvPr/>
        </p:nvSpPr>
        <p:spPr bwMode="auto">
          <a:xfrm>
            <a:off x="203200" y="2151063"/>
            <a:ext cx="5586413" cy="22780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buFontTx/>
              <a:buChar char="•"/>
            </a:pPr>
            <a:r>
              <a:rPr lang="en-US" altLang="en-US" sz="1800">
                <a:latin typeface="Gill Sans MT" panose="020B0502020104020203" pitchFamily="34" charset="0"/>
              </a:rPr>
              <a:t>Designed for use with all types of CNC lathes</a:t>
            </a:r>
          </a:p>
          <a:p>
            <a:pPr>
              <a:buFontTx/>
              <a:buChar char="•"/>
            </a:pPr>
            <a:r>
              <a:rPr lang="en-US" altLang="en-US" sz="1800">
                <a:latin typeface="Gill Sans MT" panose="020B0502020104020203" pitchFamily="34" charset="0"/>
              </a:rPr>
              <a:t>RB 2.5 diameter range ¼” to 2 1/2” </a:t>
            </a:r>
          </a:p>
          <a:p>
            <a:pPr>
              <a:buFontTx/>
              <a:buChar char="•"/>
            </a:pPr>
            <a:r>
              <a:rPr lang="en-US" altLang="en-US" sz="1800">
                <a:latin typeface="Gill Sans MT" panose="020B0502020104020203" pitchFamily="34" charset="0"/>
              </a:rPr>
              <a:t>RB 3.0 diameter range ½” to 3” </a:t>
            </a:r>
          </a:p>
          <a:p>
            <a:pPr>
              <a:buFontTx/>
              <a:buChar char="•"/>
            </a:pPr>
            <a:r>
              <a:rPr lang="en-US" altLang="en-US" sz="1800">
                <a:latin typeface="Gill Sans MT" panose="020B0502020104020203" pitchFamily="34" charset="0"/>
              </a:rPr>
              <a:t>Feed tubes come in ¼ increments</a:t>
            </a:r>
          </a:p>
          <a:p>
            <a:pPr>
              <a:buFontTx/>
              <a:buChar char="•"/>
            </a:pPr>
            <a:r>
              <a:rPr lang="en-US" altLang="en-US" sz="1800">
                <a:latin typeface="Gill Sans MT" panose="020B0502020104020203" pitchFamily="34" charset="0"/>
              </a:rPr>
              <a:t>12 ft. max barstock length</a:t>
            </a:r>
          </a:p>
          <a:p>
            <a:pPr>
              <a:buFontTx/>
              <a:buChar char="•"/>
            </a:pPr>
            <a:r>
              <a:rPr lang="en-US" altLang="en-US" sz="1800">
                <a:latin typeface="Gill Sans MT" panose="020B0502020104020203" pitchFamily="34" charset="0"/>
              </a:rPr>
              <a:t>Overall Length 18 ft.</a:t>
            </a:r>
          </a:p>
          <a:p>
            <a:pPr>
              <a:buFontTx/>
              <a:buChar char="•"/>
            </a:pPr>
            <a:r>
              <a:rPr lang="en-US" altLang="en-US" sz="1800">
                <a:latin typeface="Gill Sans MT" panose="020B0502020104020203" pitchFamily="34" charset="0"/>
              </a:rPr>
              <a:t>Supplied with your choice of 3 feed tubes</a:t>
            </a:r>
          </a:p>
          <a:p>
            <a:endParaRPr lang="en-US" altLang="en-US" sz="1600">
              <a:latin typeface="Times New Roman" panose="02020603050405020304" pitchFamily="18" charset="0"/>
            </a:endParaRPr>
          </a:p>
        </p:txBody>
      </p:sp>
      <p:pic>
        <p:nvPicPr>
          <p:cNvPr id="6" name="Picture 5">
            <a:extLst>
              <a:ext uri="{FF2B5EF4-FFF2-40B4-BE49-F238E27FC236}">
                <a16:creationId xmlns:a16="http://schemas.microsoft.com/office/drawing/2014/main" id="{14AE1027-0BED-4BF2-B781-97687960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4412" y="1600200"/>
            <a:ext cx="5120640" cy="36576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9" descr="bmini1f">
            <a:extLst>
              <a:ext uri="{FF2B5EF4-FFF2-40B4-BE49-F238E27FC236}">
                <a16:creationId xmlns:a16="http://schemas.microsoft.com/office/drawing/2014/main" id="{1C2288B4-8D2B-4E6F-8B44-1ED9883292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1013" y="2971800"/>
            <a:ext cx="472440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0B985574-31C4-4557-9C64-77EA28A6E66C}"/>
              </a:ext>
            </a:extLst>
          </p:cNvPr>
          <p:cNvSpPr txBox="1"/>
          <p:nvPr/>
        </p:nvSpPr>
        <p:spPr>
          <a:xfrm>
            <a:off x="5027613" y="0"/>
            <a:ext cx="7007225" cy="646113"/>
          </a:xfrm>
          <a:prstGeom prst="rect">
            <a:avLst/>
          </a:prstGeom>
          <a:noFill/>
        </p:spPr>
        <p:txBody>
          <a:bodyPr>
            <a:spAutoFit/>
          </a:bodyPr>
          <a:lstStyle/>
          <a:p>
            <a:pPr algn="ctr" eaLnBrk="0" hangingPunct="0">
              <a:defRPr/>
            </a:pPr>
            <a:r>
              <a:rPr lang="en-US" sz="3600" dirty="0">
                <a:latin typeface="+mj-lt"/>
                <a:ea typeface="ＭＳ Ｐゴシック" charset="0"/>
                <a:cs typeface="ＭＳ Ｐゴシック" charset="0"/>
              </a:rPr>
              <a:t>Mini Rhinobar</a:t>
            </a:r>
          </a:p>
        </p:txBody>
      </p:sp>
      <p:sp>
        <p:nvSpPr>
          <p:cNvPr id="4" name="TextBox 3">
            <a:extLst>
              <a:ext uri="{FF2B5EF4-FFF2-40B4-BE49-F238E27FC236}">
                <a16:creationId xmlns:a16="http://schemas.microsoft.com/office/drawing/2014/main" id="{E937757F-80A8-4510-9732-CF28573FAECA}"/>
              </a:ext>
            </a:extLst>
          </p:cNvPr>
          <p:cNvSpPr txBox="1"/>
          <p:nvPr/>
        </p:nvSpPr>
        <p:spPr>
          <a:xfrm>
            <a:off x="5408613" y="838200"/>
            <a:ext cx="6196012" cy="2308225"/>
          </a:xfrm>
          <a:prstGeom prst="rect">
            <a:avLst/>
          </a:prstGeom>
          <a:noFill/>
        </p:spPr>
        <p:txBody>
          <a:bodyPr>
            <a:spAutoFit/>
          </a:bodyPr>
          <a:lstStyle>
            <a:lvl1pPr marL="285750" indent="-285750"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buFont typeface="Arial" panose="020B0604020202020204" pitchFamily="34" charset="0"/>
              <a:buChar char="•"/>
            </a:pPr>
            <a:r>
              <a:rPr lang="en-US" altLang="en-US" sz="1800" dirty="0">
                <a:latin typeface="+mn-lt"/>
              </a:rPr>
              <a:t>Engineered for swiss-style and small headstock CNC lathes </a:t>
            </a:r>
          </a:p>
          <a:p>
            <a:pPr>
              <a:buFont typeface="Arial" panose="020B0604020202020204" pitchFamily="34" charset="0"/>
              <a:buChar char="•"/>
            </a:pPr>
            <a:r>
              <a:rPr lang="en-US" altLang="en-US" sz="1800" dirty="0">
                <a:latin typeface="+mn-lt"/>
              </a:rPr>
              <a:t>Feed tube size from 1/8”to 1 5/8”</a:t>
            </a:r>
          </a:p>
          <a:p>
            <a:pPr>
              <a:buFont typeface="Arial" panose="020B0604020202020204" pitchFamily="34" charset="0"/>
              <a:buChar char="•"/>
            </a:pPr>
            <a:r>
              <a:rPr lang="en-US" altLang="en-US" sz="1800" dirty="0">
                <a:latin typeface="+mn-lt"/>
              </a:rPr>
              <a:t>1/8 inch increments in feed tubes </a:t>
            </a:r>
          </a:p>
          <a:p>
            <a:pPr>
              <a:buFont typeface="Arial" panose="020B0604020202020204" pitchFamily="34" charset="0"/>
              <a:buChar char="•"/>
            </a:pPr>
            <a:r>
              <a:rPr lang="en-US" altLang="en-US" sz="1800" dirty="0">
                <a:latin typeface="+mn-lt"/>
              </a:rPr>
              <a:t>Capable of feeding wire gauge material</a:t>
            </a:r>
          </a:p>
          <a:p>
            <a:pPr>
              <a:buFont typeface="Arial" panose="020B0604020202020204" pitchFamily="34" charset="0"/>
              <a:buChar char="•"/>
            </a:pPr>
            <a:r>
              <a:rPr lang="en-US" altLang="en-US" sz="1800" dirty="0">
                <a:latin typeface="+mn-lt"/>
              </a:rPr>
              <a:t>Max 12 ft. </a:t>
            </a:r>
            <a:r>
              <a:rPr lang="en-US" altLang="en-US" sz="1800" dirty="0" err="1">
                <a:latin typeface="+mn-lt"/>
              </a:rPr>
              <a:t>barstock</a:t>
            </a:r>
            <a:r>
              <a:rPr lang="en-US" altLang="en-US" sz="1800" dirty="0">
                <a:latin typeface="+mn-lt"/>
              </a:rPr>
              <a:t> </a:t>
            </a:r>
          </a:p>
          <a:p>
            <a:pPr>
              <a:buFont typeface="Arial" panose="020B0604020202020204" pitchFamily="34" charset="0"/>
              <a:buChar char="•"/>
            </a:pPr>
            <a:r>
              <a:rPr lang="en-US" altLang="en-US" sz="1800" dirty="0">
                <a:latin typeface="+mn-lt"/>
              </a:rPr>
              <a:t>Overall 17ft </a:t>
            </a:r>
          </a:p>
          <a:p>
            <a:pPr>
              <a:buFont typeface="Arial" panose="020B0604020202020204" pitchFamily="34" charset="0"/>
              <a:buChar char="•"/>
            </a:pPr>
            <a:r>
              <a:rPr lang="en-US" altLang="en-US" sz="1800" dirty="0">
                <a:latin typeface="+mn-lt"/>
              </a:rPr>
              <a:t>Supplied with your choice of 3 feed tubes</a:t>
            </a:r>
          </a:p>
          <a:p>
            <a:pPr>
              <a:buFont typeface="Arial" panose="020B0604020202020204" pitchFamily="34" charset="0"/>
              <a:buChar char="•"/>
            </a:pPr>
            <a:endParaRPr lang="en-US" altLang="en-US" sz="1800" dirty="0">
              <a:latin typeface="Gill Sans MT" panose="020B0502020104020203" pitchFamily="34" charset="0"/>
            </a:endParaRPr>
          </a:p>
        </p:txBody>
      </p:sp>
      <p:pic>
        <p:nvPicPr>
          <p:cNvPr id="20484" name="Picture 1" descr="MRB pic 4.JPG">
            <a:extLst>
              <a:ext uri="{FF2B5EF4-FFF2-40B4-BE49-F238E27FC236}">
                <a16:creationId xmlns:a16="http://schemas.microsoft.com/office/drawing/2014/main" id="{DFCB4E58-DCF3-4CEF-9021-5B04C1745738}"/>
              </a:ext>
            </a:extLst>
          </p:cNvPr>
          <p:cNvPicPr>
            <a:picLocks noChangeAspect="1"/>
          </p:cNvPicPr>
          <p:nvPr/>
        </p:nvPicPr>
        <p:blipFill>
          <a:blip r:embed="rId3">
            <a:extLst>
              <a:ext uri="{28A0092B-C50C-407E-A947-70E740481C1C}">
                <a14:useLocalDpi xmlns:a14="http://schemas.microsoft.com/office/drawing/2010/main" val="0"/>
              </a:ext>
            </a:extLst>
          </a:blip>
          <a:srcRect t="24927"/>
          <a:stretch>
            <a:fillRect/>
          </a:stretch>
        </p:blipFill>
        <p:spPr bwMode="auto">
          <a:xfrm>
            <a:off x="379413" y="1333500"/>
            <a:ext cx="4186237"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313AD8AF-B9E1-4A2F-BBEC-AABF4376ABED}"/>
              </a:ext>
            </a:extLst>
          </p:cNvPr>
          <p:cNvSpPr>
            <a:spLocks noGrp="1"/>
          </p:cNvSpPr>
          <p:nvPr>
            <p:ph type="title"/>
          </p:nvPr>
        </p:nvSpPr>
        <p:spPr>
          <a:xfrm>
            <a:off x="0" y="0"/>
            <a:ext cx="12188825" cy="1143000"/>
          </a:xfrm>
        </p:spPr>
        <p:txBody>
          <a:bodyPr/>
          <a:lstStyle/>
          <a:p>
            <a:pPr algn="ctr" eaLnBrk="1" fontAlgn="auto" hangingPunct="1">
              <a:spcAft>
                <a:spcPts val="0"/>
              </a:spcAft>
              <a:defRPr/>
            </a:pPr>
            <a:r>
              <a:rPr lang="en-US" sz="3200" dirty="0">
                <a:ea typeface="+mj-ea"/>
                <a:cs typeface="+mj-cs"/>
              </a:rPr>
              <a:t>Multi Mini Rhinobar</a:t>
            </a:r>
          </a:p>
        </p:txBody>
      </p:sp>
      <p:pic>
        <p:nvPicPr>
          <p:cNvPr id="21506" name="Content Placeholder 4">
            <a:extLst>
              <a:ext uri="{FF2B5EF4-FFF2-40B4-BE49-F238E27FC236}">
                <a16:creationId xmlns:a16="http://schemas.microsoft.com/office/drawing/2014/main" id="{C758D166-9712-4A2E-9E89-32F4871E291E}"/>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l="12123" r="12814"/>
          <a:stretch>
            <a:fillRect/>
          </a:stretch>
        </p:blipFill>
        <p:spPr>
          <a:xfrm>
            <a:off x="406400" y="1066800"/>
            <a:ext cx="3859213" cy="2743200"/>
          </a:xfrm>
        </p:spPr>
      </p:pic>
      <p:sp>
        <p:nvSpPr>
          <p:cNvPr id="21507" name="Content Placeholder 3">
            <a:extLst>
              <a:ext uri="{FF2B5EF4-FFF2-40B4-BE49-F238E27FC236}">
                <a16:creationId xmlns:a16="http://schemas.microsoft.com/office/drawing/2014/main" id="{1D498E42-C7C9-43C9-9E64-6393D18BDBB2}"/>
              </a:ext>
            </a:extLst>
          </p:cNvPr>
          <p:cNvSpPr>
            <a:spLocks noGrp="1"/>
          </p:cNvSpPr>
          <p:nvPr>
            <p:ph sz="quarter" idx="14"/>
          </p:nvPr>
        </p:nvSpPr>
        <p:spPr>
          <a:xfrm>
            <a:off x="7415213" y="1066800"/>
            <a:ext cx="4164012" cy="1816100"/>
          </a:xfrm>
        </p:spPr>
        <p:txBody>
          <a:bodyPr/>
          <a:lstStyle/>
          <a:p>
            <a:pPr eaLnBrk="1" hangingPunct="1">
              <a:buClrTx/>
              <a:buFont typeface="Arial" panose="020B0604020202020204" pitchFamily="34" charset="0"/>
              <a:buChar char="•"/>
            </a:pPr>
            <a:r>
              <a:rPr lang="en-US" altLang="en-US" sz="1800"/>
              <a:t>Indexable cartridge</a:t>
            </a:r>
          </a:p>
          <a:p>
            <a:pPr eaLnBrk="1" hangingPunct="1">
              <a:buClrTx/>
              <a:buFont typeface="Arial" panose="020B0604020202020204" pitchFamily="34" charset="0"/>
              <a:buChar char="•"/>
            </a:pPr>
            <a:r>
              <a:rPr lang="en-US" altLang="en-US" sz="1800"/>
              <a:t>Standard cartridges</a:t>
            </a:r>
          </a:p>
          <a:p>
            <a:pPr lvl="1" eaLnBrk="1" hangingPunct="1">
              <a:buClrTx/>
              <a:buFont typeface="Arial" panose="020B0604020202020204" pitchFamily="34" charset="0"/>
              <a:buChar char="•"/>
            </a:pPr>
            <a:r>
              <a:rPr lang="en-US" altLang="en-US" sz="1800"/>
              <a:t>1/4”     3/8”     1/2”</a:t>
            </a:r>
          </a:p>
          <a:p>
            <a:pPr lvl="1" eaLnBrk="1" hangingPunct="1">
              <a:buClrTx/>
              <a:buFont typeface="Arial" panose="020B0604020202020204" pitchFamily="34" charset="0"/>
              <a:buChar char="•"/>
            </a:pPr>
            <a:r>
              <a:rPr lang="en-US" altLang="en-US" sz="1800"/>
              <a:t>1/4”     1/2”     </a:t>
            </a:r>
            <a:r>
              <a:rPr lang="mr-IN" altLang="en-US" sz="1800">
                <a:latin typeface="Mangal" panose="02040503050203030202" pitchFamily="18" charset="0"/>
              </a:rPr>
              <a:t>3/4</a:t>
            </a:r>
            <a:r>
              <a:rPr lang="en-US" altLang="en-US" sz="1800"/>
              <a:t>”</a:t>
            </a:r>
          </a:p>
          <a:p>
            <a:pPr lvl="1" eaLnBrk="1" hangingPunct="1">
              <a:buClrTx/>
              <a:buFont typeface="Arial" panose="020B0604020202020204" pitchFamily="34" charset="0"/>
              <a:buChar char="•"/>
            </a:pPr>
            <a:r>
              <a:rPr lang="en-US" altLang="en-US" sz="1800"/>
              <a:t>3/8”     3/8”     5/8”</a:t>
            </a:r>
          </a:p>
          <a:p>
            <a:pPr eaLnBrk="1" hangingPunct="1"/>
            <a:endParaRPr lang="en-US" altLang="en-US" sz="2200"/>
          </a:p>
        </p:txBody>
      </p:sp>
      <p:pic>
        <p:nvPicPr>
          <p:cNvPr id="21508" name="Picture 1" descr="MultiMini pic-2.jpg">
            <a:extLst>
              <a:ext uri="{FF2B5EF4-FFF2-40B4-BE49-F238E27FC236}">
                <a16:creationId xmlns:a16="http://schemas.microsoft.com/office/drawing/2014/main" id="{0014B283-0FBE-420C-AA64-28260F5F748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15213" y="3048000"/>
            <a:ext cx="4125912" cy="262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98E22C35-A786-4ACC-B465-5C7CD8C3B4A8}"/>
              </a:ext>
            </a:extLst>
          </p:cNvPr>
          <p:cNvSpPr txBox="1"/>
          <p:nvPr/>
        </p:nvSpPr>
        <p:spPr>
          <a:xfrm>
            <a:off x="203200" y="3886200"/>
            <a:ext cx="5383213" cy="1477963"/>
          </a:xfrm>
          <a:prstGeom prst="rect">
            <a:avLst/>
          </a:prstGeom>
          <a:noFill/>
        </p:spPr>
        <p:txBody>
          <a:bodyPr>
            <a:spAutoFit/>
          </a:bodyPr>
          <a:lstStyle/>
          <a:p>
            <a:pPr marL="285750" indent="-285750" eaLnBrk="0" hangingPunct="0">
              <a:buFont typeface="Arial"/>
              <a:buChar char="•"/>
              <a:defRPr/>
            </a:pPr>
            <a:r>
              <a:rPr lang="en-US" sz="1800" dirty="0">
                <a:latin typeface="+mn-lt"/>
                <a:ea typeface="ＭＳ Ｐゴシック" charset="0"/>
                <a:cs typeface="ＭＳ Ｐゴシック" charset="0"/>
              </a:rPr>
              <a:t>Three tube gatlin gun style bar feed designed for Swiss machines</a:t>
            </a:r>
          </a:p>
          <a:p>
            <a:pPr marL="285750" indent="-285750" eaLnBrk="0" hangingPunct="0">
              <a:buFont typeface="Arial"/>
              <a:buChar char="•"/>
              <a:defRPr/>
            </a:pPr>
            <a:r>
              <a:rPr lang="en-US" sz="1800" dirty="0">
                <a:latin typeface="+mn-lt"/>
                <a:ea typeface="ＭＳ Ｐゴシック" charset="0"/>
                <a:cs typeface="ＭＳ Ｐゴシック" charset="0"/>
              </a:rPr>
              <a:t>1 to 20 mm capacity</a:t>
            </a:r>
          </a:p>
          <a:p>
            <a:pPr marL="285750" indent="-285750" eaLnBrk="0" hangingPunct="0">
              <a:buFont typeface="Arial"/>
              <a:buChar char="•"/>
              <a:defRPr/>
            </a:pPr>
            <a:endParaRPr lang="en-US" sz="1800" dirty="0">
              <a:latin typeface="Arial" charset="0"/>
              <a:ea typeface="ＭＳ Ｐゴシック" charset="0"/>
              <a:cs typeface="ＭＳ Ｐゴシック" charset="0"/>
            </a:endParaRPr>
          </a:p>
          <a:p>
            <a:pPr eaLnBrk="0" hangingPunct="0">
              <a:defRPr/>
            </a:pPr>
            <a:endParaRPr lang="en-US" sz="1800" dirty="0">
              <a:latin typeface="Arial" charset="0"/>
              <a:ea typeface="ＭＳ Ｐゴシック" charset="0"/>
              <a:cs typeface="ＭＳ Ｐゴシック"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7" name="Text Box 5">
            <a:extLst>
              <a:ext uri="{FF2B5EF4-FFF2-40B4-BE49-F238E27FC236}">
                <a16:creationId xmlns:a16="http://schemas.microsoft.com/office/drawing/2014/main" id="{A5E8B6EF-589A-48D7-B795-EEDEC8F18267}"/>
              </a:ext>
            </a:extLst>
          </p:cNvPr>
          <p:cNvSpPr txBox="1">
            <a:spLocks noChangeArrowheads="1"/>
          </p:cNvSpPr>
          <p:nvPr/>
        </p:nvSpPr>
        <p:spPr bwMode="auto">
          <a:xfrm>
            <a:off x="3148013" y="0"/>
            <a:ext cx="5892800" cy="584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algn="ctr" eaLnBrk="0" hangingPunct="0">
              <a:spcBef>
                <a:spcPct val="50000"/>
              </a:spcBef>
              <a:defRPr/>
            </a:pPr>
            <a:r>
              <a:rPr lang="en-US" dirty="0">
                <a:latin typeface="+mj-lt"/>
              </a:rPr>
              <a:t>Collet Chucks</a:t>
            </a:r>
          </a:p>
        </p:txBody>
      </p:sp>
      <p:sp>
        <p:nvSpPr>
          <p:cNvPr id="24582" name="Text Box 6">
            <a:extLst>
              <a:ext uri="{FF2B5EF4-FFF2-40B4-BE49-F238E27FC236}">
                <a16:creationId xmlns:a16="http://schemas.microsoft.com/office/drawing/2014/main" id="{38E0FBC3-2E1D-4D46-AABD-4B99742C1937}"/>
              </a:ext>
            </a:extLst>
          </p:cNvPr>
          <p:cNvSpPr txBox="1">
            <a:spLocks noChangeArrowheads="1"/>
          </p:cNvSpPr>
          <p:nvPr/>
        </p:nvSpPr>
        <p:spPr bwMode="auto">
          <a:xfrm>
            <a:off x="914400" y="1524000"/>
            <a:ext cx="10360025" cy="338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eaLnBrk="0" hangingPunct="0">
              <a:defRPr/>
            </a:pPr>
            <a:r>
              <a:rPr lang="en-US" sz="1600">
                <a:latin typeface="Times New Roman" charset="0"/>
              </a:rPr>
              <a:t> </a:t>
            </a:r>
          </a:p>
        </p:txBody>
      </p:sp>
      <p:sp>
        <p:nvSpPr>
          <p:cNvPr id="28679" name="Rectangle 7">
            <a:extLst>
              <a:ext uri="{FF2B5EF4-FFF2-40B4-BE49-F238E27FC236}">
                <a16:creationId xmlns:a16="http://schemas.microsoft.com/office/drawing/2014/main" id="{E59CA6B6-0458-45AA-9D06-31E6A194930D}"/>
              </a:ext>
            </a:extLst>
          </p:cNvPr>
          <p:cNvSpPr>
            <a:spLocks noChangeArrowheads="1"/>
          </p:cNvSpPr>
          <p:nvPr/>
        </p:nvSpPr>
        <p:spPr bwMode="auto">
          <a:xfrm>
            <a:off x="1219200" y="685800"/>
            <a:ext cx="9750425" cy="9239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800">
                <a:latin typeface="Gill Sans MT" panose="020B0502020104020203" pitchFamily="34" charset="0"/>
              </a:rPr>
              <a:t>Lexair offers precision collet chucks ranging from self-contained mechanical grip/air released fixed-length versions to pull-back drawtube actuated models and wrench operated units for applications where no drawtube is available. Our chucks can accommodate parts up to 5-1/2 inches in diameter.</a:t>
            </a:r>
            <a:endParaRPr lang="en-US" altLang="en-US" sz="2800">
              <a:latin typeface="Gill Sans MT" panose="020B0502020104020203" pitchFamily="34" charset="0"/>
            </a:endParaRPr>
          </a:p>
        </p:txBody>
      </p:sp>
      <p:pic>
        <p:nvPicPr>
          <p:cNvPr id="22533" name="Picture 12" descr="cwr1">
            <a:hlinkClick r:id="rId3"/>
            <a:extLst>
              <a:ext uri="{FF2B5EF4-FFF2-40B4-BE49-F238E27FC236}">
                <a16:creationId xmlns:a16="http://schemas.microsoft.com/office/drawing/2014/main" id="{14DE3E6B-11EE-4F69-9121-A30A6E24BDB9}"/>
              </a:ext>
            </a:extLst>
          </p:cNvPr>
          <p:cNvPicPr>
            <a:picLocks noChangeAspect="1" noChangeArrowheads="1"/>
          </p:cNvPicPr>
          <p:nvPr/>
        </p:nvPicPr>
        <p:blipFill>
          <a:blip r:embed="rId4">
            <a:lum bright="10000" contrast="10000"/>
            <a:extLst>
              <a:ext uri="{28A0092B-C50C-407E-A947-70E740481C1C}">
                <a14:useLocalDpi xmlns:a14="http://schemas.microsoft.com/office/drawing/2010/main" val="0"/>
              </a:ext>
            </a:extLst>
          </a:blip>
          <a:srcRect/>
          <a:stretch>
            <a:fillRect/>
          </a:stretch>
        </p:blipFill>
        <p:spPr bwMode="auto">
          <a:xfrm>
            <a:off x="760413" y="2209800"/>
            <a:ext cx="4189412" cy="2819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8685" name="Text Box 13">
            <a:extLst>
              <a:ext uri="{FF2B5EF4-FFF2-40B4-BE49-F238E27FC236}">
                <a16:creationId xmlns:a16="http://schemas.microsoft.com/office/drawing/2014/main" id="{4056ACEB-A1B8-4BDE-9F0F-33810AF4B361}"/>
              </a:ext>
            </a:extLst>
          </p:cNvPr>
          <p:cNvSpPr txBox="1">
            <a:spLocks noChangeArrowheads="1"/>
          </p:cNvSpPr>
          <p:nvPr/>
        </p:nvSpPr>
        <p:spPr bwMode="auto">
          <a:xfrm>
            <a:off x="8329613" y="5257800"/>
            <a:ext cx="2741612" cy="338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spcBef>
                <a:spcPct val="50000"/>
              </a:spcBef>
            </a:pPr>
            <a:r>
              <a:rPr lang="en-US" altLang="en-US" sz="1600">
                <a:latin typeface="Gill Sans MT" panose="020B0502020104020203" pitchFamily="34" charset="0"/>
              </a:rPr>
              <a:t>Full Bore</a:t>
            </a:r>
            <a:r>
              <a:rPr lang="en-US" altLang="en-US" sz="1600" baseline="30000">
                <a:latin typeface="Gill Sans MT" panose="020B0502020104020203" pitchFamily="34" charset="0"/>
                <a:cs typeface="Times New Roman" panose="02020603050405020304" pitchFamily="18" charset="0"/>
              </a:rPr>
              <a:t>®</a:t>
            </a:r>
          </a:p>
        </p:txBody>
      </p:sp>
      <p:sp>
        <p:nvSpPr>
          <p:cNvPr id="28688" name="Text Box 16">
            <a:extLst>
              <a:ext uri="{FF2B5EF4-FFF2-40B4-BE49-F238E27FC236}">
                <a16:creationId xmlns:a16="http://schemas.microsoft.com/office/drawing/2014/main" id="{3FE27480-1540-495D-AEBA-367357BEDABC}"/>
              </a:ext>
            </a:extLst>
          </p:cNvPr>
          <p:cNvSpPr txBox="1">
            <a:spLocks noChangeArrowheads="1"/>
          </p:cNvSpPr>
          <p:nvPr/>
        </p:nvSpPr>
        <p:spPr bwMode="auto">
          <a:xfrm>
            <a:off x="2743200" y="5105400"/>
            <a:ext cx="2335213" cy="338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algn="ctr" eaLnBrk="0" hangingPunct="0">
              <a:spcBef>
                <a:spcPct val="50000"/>
              </a:spcBef>
              <a:defRPr/>
            </a:pPr>
            <a:r>
              <a:rPr lang="en-US" sz="1600" dirty="0">
                <a:latin typeface="+mn-lt"/>
              </a:rPr>
              <a:t>Wrench Operated</a:t>
            </a:r>
          </a:p>
        </p:txBody>
      </p:sp>
      <p:pic>
        <p:nvPicPr>
          <p:cNvPr id="3" name="Picture 2">
            <a:extLst>
              <a:ext uri="{FF2B5EF4-FFF2-40B4-BE49-F238E27FC236}">
                <a16:creationId xmlns:a16="http://schemas.microsoft.com/office/drawing/2014/main" id="{4AAAAF1D-A118-441E-B51A-75351C67FA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80664" y="1764014"/>
            <a:ext cx="3439510" cy="343951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5" name="Object 2">
            <a:extLst>
              <a:ext uri="{FF2B5EF4-FFF2-40B4-BE49-F238E27FC236}">
                <a16:creationId xmlns:a16="http://schemas.microsoft.com/office/drawing/2014/main" id="{FE5E9CA8-54F3-425E-A353-32BA7F473933}"/>
              </a:ext>
            </a:extLst>
          </p:cNvPr>
          <p:cNvGraphicFramePr>
            <a:graphicFrameLocks noChangeAspect="1"/>
          </p:cNvGraphicFramePr>
          <p:nvPr/>
        </p:nvGraphicFramePr>
        <p:xfrm>
          <a:off x="1689100" y="228600"/>
          <a:ext cx="3846513" cy="4087813"/>
        </p:xfrm>
        <a:graphic>
          <a:graphicData uri="http://schemas.openxmlformats.org/presentationml/2006/ole">
            <mc:AlternateContent xmlns:mc="http://schemas.openxmlformats.org/markup-compatibility/2006">
              <mc:Choice xmlns:v="urn:schemas-microsoft-com:vml" Requires="v">
                <p:oleObj name="CorelDRAW" r:id="rId3" imgW="5895975" imgH="5457825" progId="CorelDraw.Graphic.8">
                  <p:embed/>
                </p:oleObj>
              </mc:Choice>
              <mc:Fallback>
                <p:oleObj name="CorelDRAW" r:id="rId3" imgW="5895975" imgH="5457825" progId="CorelDraw.Graphic.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9100" y="228600"/>
                        <a:ext cx="3846513" cy="4087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411" name="Text Box 3">
            <a:extLst>
              <a:ext uri="{FF2B5EF4-FFF2-40B4-BE49-F238E27FC236}">
                <a16:creationId xmlns:a16="http://schemas.microsoft.com/office/drawing/2014/main" id="{D5165992-753B-4D20-8461-63D739796605}"/>
              </a:ext>
            </a:extLst>
          </p:cNvPr>
          <p:cNvSpPr txBox="1">
            <a:spLocks noChangeArrowheads="1"/>
          </p:cNvSpPr>
          <p:nvPr/>
        </p:nvSpPr>
        <p:spPr bwMode="auto">
          <a:xfrm>
            <a:off x="884238" y="1852613"/>
            <a:ext cx="1736725" cy="338137"/>
          </a:xfrm>
          <a:prstGeom prst="rect">
            <a:avLst/>
          </a:prstGeom>
          <a:noFill/>
          <a:ln>
            <a:headEnd/>
            <a:tailEnd/>
          </a:ln>
        </p:spPr>
        <p:style>
          <a:lnRef idx="2">
            <a:schemeClr val="accent3"/>
          </a:lnRef>
          <a:fillRef idx="1">
            <a:schemeClr val="lt1"/>
          </a:fillRef>
          <a:effectRef idx="0">
            <a:schemeClr val="accent3"/>
          </a:effectRef>
          <a:fontRef idx="minor">
            <a:schemeClr val="dk1"/>
          </a:fontRef>
        </p:style>
        <p:txBody>
          <a:bodyPr wrap="none">
            <a:spAutoFit/>
          </a:bodyPr>
          <a:lstStyle/>
          <a:p>
            <a:pPr algn="ctr" eaLnBrk="0" hangingPunct="0">
              <a:defRPr/>
            </a:pPr>
            <a:r>
              <a:rPr lang="en-US" altLang="en-US" sz="1600" b="1" dirty="0">
                <a:solidFill>
                  <a:srgbClr val="F5F6F1"/>
                </a:solidFill>
              </a:rPr>
              <a:t>Roller Assembly</a:t>
            </a:r>
          </a:p>
        </p:txBody>
      </p:sp>
      <p:sp>
        <p:nvSpPr>
          <p:cNvPr id="17412" name="Text Box 4">
            <a:extLst>
              <a:ext uri="{FF2B5EF4-FFF2-40B4-BE49-F238E27FC236}">
                <a16:creationId xmlns:a16="http://schemas.microsoft.com/office/drawing/2014/main" id="{8D8E0891-3CBF-47AB-BC75-E9E7E9C00EB9}"/>
              </a:ext>
            </a:extLst>
          </p:cNvPr>
          <p:cNvSpPr txBox="1">
            <a:spLocks noChangeArrowheads="1"/>
          </p:cNvSpPr>
          <p:nvPr/>
        </p:nvSpPr>
        <p:spPr bwMode="auto">
          <a:xfrm>
            <a:off x="889000" y="2824163"/>
            <a:ext cx="755650" cy="338137"/>
          </a:xfrm>
          <a:prstGeom prst="rect">
            <a:avLst/>
          </a:prstGeom>
          <a:noFill/>
          <a:ln>
            <a:headEnd/>
            <a:tailEnd/>
          </a:ln>
        </p:spPr>
        <p:style>
          <a:lnRef idx="2">
            <a:schemeClr val="accent3"/>
          </a:lnRef>
          <a:fillRef idx="1">
            <a:schemeClr val="lt1"/>
          </a:fillRef>
          <a:effectRef idx="0">
            <a:schemeClr val="accent3"/>
          </a:effectRef>
          <a:fontRef idx="minor">
            <a:schemeClr val="dk1"/>
          </a:fontRef>
        </p:style>
        <p:txBody>
          <a:bodyPr wrap="none">
            <a:spAutoFit/>
          </a:bodyPr>
          <a:lstStyle/>
          <a:p>
            <a:pPr algn="ctr" eaLnBrk="0" hangingPunct="0">
              <a:defRPr/>
            </a:pPr>
            <a:r>
              <a:rPr lang="en-US" altLang="en-US" sz="1600" b="1" dirty="0">
                <a:solidFill>
                  <a:srgbClr val="F5F6F1"/>
                </a:solidFill>
              </a:rPr>
              <a:t>Gland</a:t>
            </a:r>
            <a:endParaRPr lang="en-US" altLang="en-US" sz="1400" b="1" dirty="0">
              <a:solidFill>
                <a:srgbClr val="F5F6F1"/>
              </a:solidFill>
            </a:endParaRPr>
          </a:p>
        </p:txBody>
      </p:sp>
      <p:sp>
        <p:nvSpPr>
          <p:cNvPr id="17413" name="Text Box 5">
            <a:extLst>
              <a:ext uri="{FF2B5EF4-FFF2-40B4-BE49-F238E27FC236}">
                <a16:creationId xmlns:a16="http://schemas.microsoft.com/office/drawing/2014/main" id="{CFE36139-9FC2-4C18-AE05-C057A1E985ED}"/>
              </a:ext>
            </a:extLst>
          </p:cNvPr>
          <p:cNvSpPr txBox="1">
            <a:spLocks noChangeArrowheads="1"/>
          </p:cNvSpPr>
          <p:nvPr/>
        </p:nvSpPr>
        <p:spPr bwMode="auto">
          <a:xfrm>
            <a:off x="0" y="4267200"/>
            <a:ext cx="1727200" cy="338138"/>
          </a:xfrm>
          <a:prstGeom prst="rect">
            <a:avLst/>
          </a:prstGeom>
          <a:noFill/>
          <a:ln>
            <a:headEnd/>
            <a:tailEnd/>
          </a:ln>
        </p:spPr>
        <p:style>
          <a:lnRef idx="2">
            <a:schemeClr val="accent3"/>
          </a:lnRef>
          <a:fillRef idx="1">
            <a:schemeClr val="lt1"/>
          </a:fillRef>
          <a:effectRef idx="0">
            <a:schemeClr val="accent3"/>
          </a:effectRef>
          <a:fontRef idx="minor">
            <a:schemeClr val="dk1"/>
          </a:fontRef>
        </p:style>
        <p:txBody>
          <a:bodyPr>
            <a:spAutoFit/>
          </a:bodyPr>
          <a:lstStyle/>
          <a:p>
            <a:pPr algn="ctr" eaLnBrk="0" hangingPunct="0">
              <a:defRPr/>
            </a:pPr>
            <a:r>
              <a:rPr lang="en-US" altLang="en-US" sz="1600" b="1" dirty="0">
                <a:solidFill>
                  <a:srgbClr val="F5F6F1"/>
                </a:solidFill>
              </a:rPr>
              <a:t>Gland Housing</a:t>
            </a:r>
          </a:p>
        </p:txBody>
      </p:sp>
      <p:sp>
        <p:nvSpPr>
          <p:cNvPr id="17414" name="Text Box 6">
            <a:extLst>
              <a:ext uri="{FF2B5EF4-FFF2-40B4-BE49-F238E27FC236}">
                <a16:creationId xmlns:a16="http://schemas.microsoft.com/office/drawing/2014/main" id="{C0799643-AC13-47C8-B1EF-D390CEBF0335}"/>
              </a:ext>
            </a:extLst>
          </p:cNvPr>
          <p:cNvSpPr txBox="1">
            <a:spLocks noChangeArrowheads="1"/>
          </p:cNvSpPr>
          <p:nvPr/>
        </p:nvSpPr>
        <p:spPr bwMode="auto">
          <a:xfrm>
            <a:off x="5522913" y="304800"/>
            <a:ext cx="1284287" cy="338138"/>
          </a:xfrm>
          <a:prstGeom prst="rect">
            <a:avLst/>
          </a:prstGeom>
          <a:noFill/>
          <a:ln>
            <a:headEnd/>
            <a:tailEnd/>
          </a:ln>
        </p:spPr>
        <p:style>
          <a:lnRef idx="2">
            <a:schemeClr val="accent3"/>
          </a:lnRef>
          <a:fillRef idx="1">
            <a:schemeClr val="lt1"/>
          </a:fillRef>
          <a:effectRef idx="0">
            <a:schemeClr val="accent3"/>
          </a:effectRef>
          <a:fontRef idx="minor">
            <a:schemeClr val="dk1"/>
          </a:fontRef>
        </p:style>
        <p:txBody>
          <a:bodyPr wrap="none">
            <a:spAutoFit/>
          </a:bodyPr>
          <a:lstStyle/>
          <a:p>
            <a:pPr algn="ctr" eaLnBrk="0" hangingPunct="0">
              <a:defRPr/>
            </a:pPr>
            <a:r>
              <a:rPr lang="en-US" altLang="en-US" sz="1600" b="1" dirty="0">
                <a:solidFill>
                  <a:srgbClr val="F5F6F1"/>
                </a:solidFill>
              </a:rPr>
              <a:t>Die Springs</a:t>
            </a:r>
          </a:p>
        </p:txBody>
      </p:sp>
      <p:sp>
        <p:nvSpPr>
          <p:cNvPr id="17415" name="Text Box 7">
            <a:extLst>
              <a:ext uri="{FF2B5EF4-FFF2-40B4-BE49-F238E27FC236}">
                <a16:creationId xmlns:a16="http://schemas.microsoft.com/office/drawing/2014/main" id="{0FCFB3E3-06D2-4BD2-B346-0882E9F1DD03}"/>
              </a:ext>
            </a:extLst>
          </p:cNvPr>
          <p:cNvSpPr txBox="1">
            <a:spLocks noChangeArrowheads="1"/>
          </p:cNvSpPr>
          <p:nvPr/>
        </p:nvSpPr>
        <p:spPr bwMode="auto">
          <a:xfrm>
            <a:off x="5784850" y="914400"/>
            <a:ext cx="1111250" cy="338138"/>
          </a:xfrm>
          <a:prstGeom prst="rect">
            <a:avLst/>
          </a:prstGeom>
          <a:noFill/>
          <a:ln>
            <a:headEnd/>
            <a:tailEnd/>
          </a:ln>
        </p:spPr>
        <p:style>
          <a:lnRef idx="2">
            <a:schemeClr val="accent3"/>
          </a:lnRef>
          <a:fillRef idx="1">
            <a:schemeClr val="lt1"/>
          </a:fillRef>
          <a:effectRef idx="0">
            <a:schemeClr val="accent3"/>
          </a:effectRef>
          <a:fontRef idx="minor">
            <a:schemeClr val="dk1"/>
          </a:fontRef>
        </p:style>
        <p:txBody>
          <a:bodyPr wrap="none">
            <a:spAutoFit/>
          </a:bodyPr>
          <a:lstStyle/>
          <a:p>
            <a:pPr algn="ctr" eaLnBrk="0" hangingPunct="0">
              <a:defRPr/>
            </a:pPr>
            <a:r>
              <a:rPr lang="en-US" altLang="en-US" sz="1600" b="1" dirty="0">
                <a:solidFill>
                  <a:srgbClr val="F5F6F1"/>
                </a:solidFill>
              </a:rPr>
              <a:t>Faceplate</a:t>
            </a:r>
            <a:endParaRPr lang="en-US" altLang="en-US" sz="1400" b="1" dirty="0">
              <a:solidFill>
                <a:srgbClr val="F5F6F1"/>
              </a:solidFill>
            </a:endParaRPr>
          </a:p>
        </p:txBody>
      </p:sp>
      <p:sp>
        <p:nvSpPr>
          <p:cNvPr id="17416" name="Text Box 8">
            <a:extLst>
              <a:ext uri="{FF2B5EF4-FFF2-40B4-BE49-F238E27FC236}">
                <a16:creationId xmlns:a16="http://schemas.microsoft.com/office/drawing/2014/main" id="{24D9B9F2-EA4B-490C-8D40-5E4D9A9CB33F}"/>
              </a:ext>
            </a:extLst>
          </p:cNvPr>
          <p:cNvSpPr txBox="1">
            <a:spLocks noChangeArrowheads="1"/>
          </p:cNvSpPr>
          <p:nvPr/>
        </p:nvSpPr>
        <p:spPr bwMode="auto">
          <a:xfrm>
            <a:off x="5703888" y="1371600"/>
            <a:ext cx="852487" cy="338138"/>
          </a:xfrm>
          <a:prstGeom prst="rect">
            <a:avLst/>
          </a:prstGeom>
          <a:noFill/>
          <a:ln>
            <a:headEnd/>
            <a:tailEnd/>
          </a:ln>
        </p:spPr>
        <p:style>
          <a:lnRef idx="2">
            <a:schemeClr val="accent3"/>
          </a:lnRef>
          <a:fillRef idx="1">
            <a:schemeClr val="lt1"/>
          </a:fillRef>
          <a:effectRef idx="0">
            <a:schemeClr val="accent3"/>
          </a:effectRef>
          <a:fontRef idx="minor">
            <a:schemeClr val="dk1"/>
          </a:fontRef>
        </p:style>
        <p:txBody>
          <a:bodyPr wrap="none">
            <a:spAutoFit/>
          </a:bodyPr>
          <a:lstStyle/>
          <a:p>
            <a:pPr algn="ctr" eaLnBrk="0" hangingPunct="0">
              <a:defRPr/>
            </a:pPr>
            <a:r>
              <a:rPr lang="en-US" altLang="en-US" sz="1600" b="1" dirty="0">
                <a:solidFill>
                  <a:srgbClr val="F5F6F1"/>
                </a:solidFill>
              </a:rPr>
              <a:t>Pusher</a:t>
            </a:r>
            <a:endParaRPr lang="en-US" altLang="en-US" sz="1400" b="1" dirty="0">
              <a:solidFill>
                <a:srgbClr val="F5F6F1"/>
              </a:solidFill>
            </a:endParaRPr>
          </a:p>
        </p:txBody>
      </p:sp>
      <p:sp>
        <p:nvSpPr>
          <p:cNvPr id="17417" name="Text Box 9">
            <a:extLst>
              <a:ext uri="{FF2B5EF4-FFF2-40B4-BE49-F238E27FC236}">
                <a16:creationId xmlns:a16="http://schemas.microsoft.com/office/drawing/2014/main" id="{EB59F7A7-328A-4561-A810-4D51149355AA}"/>
              </a:ext>
            </a:extLst>
          </p:cNvPr>
          <p:cNvSpPr txBox="1">
            <a:spLocks noChangeArrowheads="1"/>
          </p:cNvSpPr>
          <p:nvPr/>
        </p:nvSpPr>
        <p:spPr bwMode="auto">
          <a:xfrm>
            <a:off x="5400675" y="2005013"/>
            <a:ext cx="774700" cy="338137"/>
          </a:xfrm>
          <a:prstGeom prst="rect">
            <a:avLst/>
          </a:prstGeom>
          <a:noFill/>
          <a:ln>
            <a:headEnd/>
            <a:tailEnd/>
          </a:ln>
        </p:spPr>
        <p:style>
          <a:lnRef idx="2">
            <a:schemeClr val="accent3"/>
          </a:lnRef>
          <a:fillRef idx="1">
            <a:schemeClr val="lt1"/>
          </a:fillRef>
          <a:effectRef idx="0">
            <a:schemeClr val="accent3"/>
          </a:effectRef>
          <a:fontRef idx="minor">
            <a:schemeClr val="dk1"/>
          </a:fontRef>
        </p:style>
        <p:txBody>
          <a:bodyPr wrap="none">
            <a:spAutoFit/>
          </a:bodyPr>
          <a:lstStyle/>
          <a:p>
            <a:pPr algn="ctr" eaLnBrk="0" hangingPunct="0">
              <a:defRPr/>
            </a:pPr>
            <a:r>
              <a:rPr lang="en-US" altLang="en-US" sz="1600" b="1" dirty="0">
                <a:solidFill>
                  <a:srgbClr val="F5F6F1"/>
                </a:solidFill>
              </a:rPr>
              <a:t>Collet</a:t>
            </a:r>
            <a:endParaRPr lang="en-US" altLang="en-US" sz="1400" b="1" dirty="0">
              <a:solidFill>
                <a:srgbClr val="F5F6F1"/>
              </a:solidFill>
            </a:endParaRPr>
          </a:p>
        </p:txBody>
      </p:sp>
      <p:sp>
        <p:nvSpPr>
          <p:cNvPr id="17418" name="Text Box 10">
            <a:extLst>
              <a:ext uri="{FF2B5EF4-FFF2-40B4-BE49-F238E27FC236}">
                <a16:creationId xmlns:a16="http://schemas.microsoft.com/office/drawing/2014/main" id="{AFAC5B2C-1428-4B8B-8F1B-FF7869EF8F4A}"/>
              </a:ext>
            </a:extLst>
          </p:cNvPr>
          <p:cNvSpPr txBox="1">
            <a:spLocks noChangeArrowheads="1"/>
          </p:cNvSpPr>
          <p:nvPr/>
        </p:nvSpPr>
        <p:spPr bwMode="auto">
          <a:xfrm>
            <a:off x="4979988" y="4038600"/>
            <a:ext cx="1217612" cy="584200"/>
          </a:xfrm>
          <a:prstGeom prst="rect">
            <a:avLst/>
          </a:prstGeom>
          <a:noFill/>
          <a:ln>
            <a:headEnd/>
            <a:tailEnd/>
          </a:ln>
        </p:spPr>
        <p:style>
          <a:lnRef idx="2">
            <a:schemeClr val="accent3"/>
          </a:lnRef>
          <a:fillRef idx="1">
            <a:schemeClr val="lt1"/>
          </a:fillRef>
          <a:effectRef idx="0">
            <a:schemeClr val="accent3"/>
          </a:effectRef>
          <a:fontRef idx="minor">
            <a:schemeClr val="dk1"/>
          </a:fontRef>
        </p:style>
        <p:txBody>
          <a:bodyPr wrap="none">
            <a:spAutoFit/>
          </a:bodyPr>
          <a:lstStyle/>
          <a:p>
            <a:pPr algn="ctr" eaLnBrk="0" hangingPunct="0">
              <a:defRPr/>
            </a:pPr>
            <a:r>
              <a:rPr lang="en-US" altLang="en-US" sz="1600" b="1" dirty="0">
                <a:solidFill>
                  <a:srgbClr val="F5F6F1"/>
                </a:solidFill>
              </a:rPr>
              <a:t>Grip Force</a:t>
            </a:r>
          </a:p>
          <a:p>
            <a:pPr algn="ctr" eaLnBrk="0" hangingPunct="0">
              <a:defRPr/>
            </a:pPr>
            <a:r>
              <a:rPr lang="en-US" altLang="en-US" sz="1600" b="1" dirty="0">
                <a:solidFill>
                  <a:srgbClr val="F5F6F1"/>
                </a:solidFill>
              </a:rPr>
              <a:t>Indicator</a:t>
            </a:r>
          </a:p>
        </p:txBody>
      </p:sp>
      <p:sp>
        <p:nvSpPr>
          <p:cNvPr id="1034" name="Line 14">
            <a:extLst>
              <a:ext uri="{FF2B5EF4-FFF2-40B4-BE49-F238E27FC236}">
                <a16:creationId xmlns:a16="http://schemas.microsoft.com/office/drawing/2014/main" id="{5CD0D734-571A-46E0-B43D-C5DE3BD0863B}"/>
              </a:ext>
            </a:extLst>
          </p:cNvPr>
          <p:cNvSpPr>
            <a:spLocks noChangeShapeType="1"/>
          </p:cNvSpPr>
          <p:nvPr/>
        </p:nvSpPr>
        <p:spPr bwMode="auto">
          <a:xfrm flipH="1">
            <a:off x="4125913" y="461963"/>
            <a:ext cx="1150937" cy="604837"/>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5" name="Line 15">
            <a:extLst>
              <a:ext uri="{FF2B5EF4-FFF2-40B4-BE49-F238E27FC236}">
                <a16:creationId xmlns:a16="http://schemas.microsoft.com/office/drawing/2014/main" id="{C42DC07B-E8A6-4BC7-A9A2-DF533BD01823}"/>
              </a:ext>
            </a:extLst>
          </p:cNvPr>
          <p:cNvSpPr>
            <a:spLocks noChangeShapeType="1"/>
          </p:cNvSpPr>
          <p:nvPr/>
        </p:nvSpPr>
        <p:spPr bwMode="auto">
          <a:xfrm flipH="1">
            <a:off x="4659313" y="1112838"/>
            <a:ext cx="868362" cy="334962"/>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6" name="Line 16">
            <a:extLst>
              <a:ext uri="{FF2B5EF4-FFF2-40B4-BE49-F238E27FC236}">
                <a16:creationId xmlns:a16="http://schemas.microsoft.com/office/drawing/2014/main" id="{6B01C4D3-A1BD-40D9-80BD-FCEA4FAB98BD}"/>
              </a:ext>
            </a:extLst>
          </p:cNvPr>
          <p:cNvSpPr>
            <a:spLocks noChangeShapeType="1"/>
          </p:cNvSpPr>
          <p:nvPr/>
        </p:nvSpPr>
        <p:spPr bwMode="auto">
          <a:xfrm flipH="1" flipV="1">
            <a:off x="4354513" y="1524000"/>
            <a:ext cx="1344612" cy="26988"/>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7" name="Line 17">
            <a:extLst>
              <a:ext uri="{FF2B5EF4-FFF2-40B4-BE49-F238E27FC236}">
                <a16:creationId xmlns:a16="http://schemas.microsoft.com/office/drawing/2014/main" id="{10D79ECD-FD66-42EC-A5C2-8AE443AE5A9E}"/>
              </a:ext>
            </a:extLst>
          </p:cNvPr>
          <p:cNvSpPr>
            <a:spLocks noChangeShapeType="1"/>
          </p:cNvSpPr>
          <p:nvPr/>
        </p:nvSpPr>
        <p:spPr bwMode="auto">
          <a:xfrm flipH="1" flipV="1">
            <a:off x="4354513" y="1905000"/>
            <a:ext cx="1046162" cy="258763"/>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8" name="Line 18">
            <a:extLst>
              <a:ext uri="{FF2B5EF4-FFF2-40B4-BE49-F238E27FC236}">
                <a16:creationId xmlns:a16="http://schemas.microsoft.com/office/drawing/2014/main" id="{557AB5B6-2D65-44D7-ABD7-D4168C6ACF5C}"/>
              </a:ext>
            </a:extLst>
          </p:cNvPr>
          <p:cNvSpPr>
            <a:spLocks noChangeShapeType="1"/>
          </p:cNvSpPr>
          <p:nvPr/>
        </p:nvSpPr>
        <p:spPr bwMode="auto">
          <a:xfrm flipV="1">
            <a:off x="1643063" y="2971800"/>
            <a:ext cx="884237" cy="30163"/>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9" name="Line 19">
            <a:extLst>
              <a:ext uri="{FF2B5EF4-FFF2-40B4-BE49-F238E27FC236}">
                <a16:creationId xmlns:a16="http://schemas.microsoft.com/office/drawing/2014/main" id="{0B797826-6069-438E-9E90-F251185ADBAC}"/>
              </a:ext>
            </a:extLst>
          </p:cNvPr>
          <p:cNvSpPr>
            <a:spLocks noChangeShapeType="1"/>
          </p:cNvSpPr>
          <p:nvPr/>
        </p:nvSpPr>
        <p:spPr bwMode="auto">
          <a:xfrm flipV="1">
            <a:off x="2646363" y="1981200"/>
            <a:ext cx="1098550" cy="49213"/>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0" name="Line 20">
            <a:extLst>
              <a:ext uri="{FF2B5EF4-FFF2-40B4-BE49-F238E27FC236}">
                <a16:creationId xmlns:a16="http://schemas.microsoft.com/office/drawing/2014/main" id="{220E990E-8BCB-499B-B43A-6AAE1723CAF1}"/>
              </a:ext>
            </a:extLst>
          </p:cNvPr>
          <p:cNvSpPr>
            <a:spLocks noChangeShapeType="1"/>
          </p:cNvSpPr>
          <p:nvPr/>
        </p:nvSpPr>
        <p:spPr bwMode="auto">
          <a:xfrm flipV="1">
            <a:off x="3744913" y="1524000"/>
            <a:ext cx="76200" cy="457200"/>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1" name="Text Box 26">
            <a:extLst>
              <a:ext uri="{FF2B5EF4-FFF2-40B4-BE49-F238E27FC236}">
                <a16:creationId xmlns:a16="http://schemas.microsoft.com/office/drawing/2014/main" id="{BFF3E8FA-568F-48C1-AA49-CA2C676718F8}"/>
              </a:ext>
            </a:extLst>
          </p:cNvPr>
          <p:cNvSpPr txBox="1">
            <a:spLocks noChangeArrowheads="1"/>
          </p:cNvSpPr>
          <p:nvPr/>
        </p:nvSpPr>
        <p:spPr bwMode="auto">
          <a:xfrm>
            <a:off x="7112000" y="4800600"/>
            <a:ext cx="5078413"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spcBef>
                <a:spcPct val="50000"/>
              </a:spcBef>
            </a:pPr>
            <a:r>
              <a:rPr lang="en-US" altLang="en-US" sz="3600">
                <a:solidFill>
                  <a:srgbClr val="F5F6F1"/>
                </a:solidFill>
              </a:rPr>
              <a:t>Full Bore</a:t>
            </a:r>
            <a:r>
              <a:rPr lang="en-US" altLang="en-US" sz="3600" baseline="30000">
                <a:solidFill>
                  <a:srgbClr val="F5F6F1"/>
                </a:solidFill>
                <a:cs typeface="Arial" panose="020B0604020202020204" pitchFamily="34" charset="0"/>
              </a:rPr>
              <a:t>® </a:t>
            </a:r>
            <a:r>
              <a:rPr lang="en-US" altLang="en-US" sz="3600">
                <a:solidFill>
                  <a:srgbClr val="F5F6F1"/>
                </a:solidFill>
                <a:cs typeface="Arial" panose="020B0604020202020204" pitchFamily="34" charset="0"/>
              </a:rPr>
              <a:t>Chuck</a:t>
            </a:r>
          </a:p>
        </p:txBody>
      </p:sp>
      <p:sp>
        <p:nvSpPr>
          <p:cNvPr id="17437" name="Text Box 29">
            <a:extLst>
              <a:ext uri="{FF2B5EF4-FFF2-40B4-BE49-F238E27FC236}">
                <a16:creationId xmlns:a16="http://schemas.microsoft.com/office/drawing/2014/main" id="{9A7F1390-82C0-4DD3-9391-E09A2D025E32}"/>
              </a:ext>
            </a:extLst>
          </p:cNvPr>
          <p:cNvSpPr txBox="1">
            <a:spLocks noChangeArrowheads="1"/>
          </p:cNvSpPr>
          <p:nvPr/>
        </p:nvSpPr>
        <p:spPr bwMode="auto">
          <a:xfrm>
            <a:off x="609600" y="2347913"/>
            <a:ext cx="1190625" cy="338137"/>
          </a:xfrm>
          <a:prstGeom prst="rect">
            <a:avLst/>
          </a:prstGeom>
          <a:noFill/>
          <a:ln>
            <a:headEnd/>
            <a:tailEnd/>
          </a:ln>
        </p:spPr>
        <p:style>
          <a:lnRef idx="2">
            <a:schemeClr val="accent3"/>
          </a:lnRef>
          <a:fillRef idx="1">
            <a:schemeClr val="lt1"/>
          </a:fillRef>
          <a:effectRef idx="0">
            <a:schemeClr val="accent3"/>
          </a:effectRef>
          <a:fontRef idx="minor">
            <a:schemeClr val="dk1"/>
          </a:fontRef>
        </p:style>
        <p:txBody>
          <a:bodyPr>
            <a:spAutoFit/>
          </a:bodyPr>
          <a:lstStyle/>
          <a:p>
            <a:pPr eaLnBrk="0" hangingPunct="0">
              <a:spcBef>
                <a:spcPct val="50000"/>
              </a:spcBef>
              <a:defRPr/>
            </a:pPr>
            <a:r>
              <a:rPr lang="en-US" altLang="en-US" sz="1600" b="1" dirty="0">
                <a:solidFill>
                  <a:srgbClr val="F5F6F1"/>
                </a:solidFill>
              </a:rPr>
              <a:t>Piston</a:t>
            </a:r>
            <a:endParaRPr lang="en-US" altLang="en-US" sz="1400" b="1" dirty="0">
              <a:solidFill>
                <a:srgbClr val="F5F6F1"/>
              </a:solidFill>
            </a:endParaRPr>
          </a:p>
        </p:txBody>
      </p:sp>
      <p:sp>
        <p:nvSpPr>
          <p:cNvPr id="1043" name="Line 30">
            <a:extLst>
              <a:ext uri="{FF2B5EF4-FFF2-40B4-BE49-F238E27FC236}">
                <a16:creationId xmlns:a16="http://schemas.microsoft.com/office/drawing/2014/main" id="{CE716E53-A239-4FF9-9BBF-273DC2195235}"/>
              </a:ext>
            </a:extLst>
          </p:cNvPr>
          <p:cNvSpPr>
            <a:spLocks noChangeShapeType="1"/>
          </p:cNvSpPr>
          <p:nvPr/>
        </p:nvSpPr>
        <p:spPr bwMode="auto">
          <a:xfrm>
            <a:off x="1800225" y="2516188"/>
            <a:ext cx="1487488" cy="303212"/>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39" name="Text Box 31">
            <a:extLst>
              <a:ext uri="{FF2B5EF4-FFF2-40B4-BE49-F238E27FC236}">
                <a16:creationId xmlns:a16="http://schemas.microsoft.com/office/drawing/2014/main" id="{7CAC2346-3625-4A01-955D-2A74DBFC3B49}"/>
              </a:ext>
            </a:extLst>
          </p:cNvPr>
          <p:cNvSpPr txBox="1">
            <a:spLocks noChangeArrowheads="1"/>
          </p:cNvSpPr>
          <p:nvPr/>
        </p:nvSpPr>
        <p:spPr bwMode="auto">
          <a:xfrm>
            <a:off x="711200" y="1281113"/>
            <a:ext cx="1011238" cy="338137"/>
          </a:xfrm>
          <a:prstGeom prst="rect">
            <a:avLst/>
          </a:prstGeom>
          <a:noFill/>
          <a:ln>
            <a:headEnd/>
            <a:tailEnd/>
          </a:ln>
        </p:spPr>
        <p:style>
          <a:lnRef idx="2">
            <a:schemeClr val="accent3"/>
          </a:lnRef>
          <a:fillRef idx="1">
            <a:schemeClr val="lt1"/>
          </a:fillRef>
          <a:effectRef idx="0">
            <a:schemeClr val="accent3"/>
          </a:effectRef>
          <a:fontRef idx="minor">
            <a:schemeClr val="dk1"/>
          </a:fontRef>
        </p:style>
        <p:txBody>
          <a:bodyPr>
            <a:spAutoFit/>
          </a:bodyPr>
          <a:lstStyle/>
          <a:p>
            <a:pPr eaLnBrk="0" hangingPunct="0">
              <a:spcBef>
                <a:spcPct val="50000"/>
              </a:spcBef>
              <a:defRPr/>
            </a:pPr>
            <a:r>
              <a:rPr lang="en-US" altLang="en-US" sz="1600" b="1" dirty="0">
                <a:solidFill>
                  <a:srgbClr val="F5F6F1"/>
                </a:solidFill>
              </a:rPr>
              <a:t>Ramp</a:t>
            </a:r>
            <a:endParaRPr lang="en-US" altLang="en-US" sz="1400" b="1" dirty="0">
              <a:solidFill>
                <a:srgbClr val="F5F6F1"/>
              </a:solidFill>
            </a:endParaRPr>
          </a:p>
        </p:txBody>
      </p:sp>
      <p:sp>
        <p:nvSpPr>
          <p:cNvPr id="1045" name="Line 32">
            <a:extLst>
              <a:ext uri="{FF2B5EF4-FFF2-40B4-BE49-F238E27FC236}">
                <a16:creationId xmlns:a16="http://schemas.microsoft.com/office/drawing/2014/main" id="{F8426CB0-A1B4-4B35-B612-DCAB776269E9}"/>
              </a:ext>
            </a:extLst>
          </p:cNvPr>
          <p:cNvSpPr>
            <a:spLocks noChangeShapeType="1"/>
          </p:cNvSpPr>
          <p:nvPr/>
        </p:nvSpPr>
        <p:spPr bwMode="auto">
          <a:xfrm>
            <a:off x="1724025" y="1441450"/>
            <a:ext cx="1949450" cy="82550"/>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 name="Line 33">
            <a:extLst>
              <a:ext uri="{FF2B5EF4-FFF2-40B4-BE49-F238E27FC236}">
                <a16:creationId xmlns:a16="http://schemas.microsoft.com/office/drawing/2014/main" id="{FF2E3093-55FA-44E5-9EBE-D60CC3BBE2DF}"/>
              </a:ext>
            </a:extLst>
          </p:cNvPr>
          <p:cNvSpPr>
            <a:spLocks noChangeShapeType="1"/>
          </p:cNvSpPr>
          <p:nvPr/>
        </p:nvSpPr>
        <p:spPr bwMode="auto">
          <a:xfrm flipV="1">
            <a:off x="1762125" y="4419600"/>
            <a:ext cx="384175" cy="9525"/>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7" name="Line 34">
            <a:extLst>
              <a:ext uri="{FF2B5EF4-FFF2-40B4-BE49-F238E27FC236}">
                <a16:creationId xmlns:a16="http://schemas.microsoft.com/office/drawing/2014/main" id="{88566D13-FF5E-42E1-85E6-F2BD1DF70448}"/>
              </a:ext>
            </a:extLst>
          </p:cNvPr>
          <p:cNvSpPr>
            <a:spLocks noChangeShapeType="1"/>
          </p:cNvSpPr>
          <p:nvPr/>
        </p:nvSpPr>
        <p:spPr bwMode="auto">
          <a:xfrm flipV="1">
            <a:off x="2146300" y="3581400"/>
            <a:ext cx="0" cy="838200"/>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8" name="Line 35">
            <a:extLst>
              <a:ext uri="{FF2B5EF4-FFF2-40B4-BE49-F238E27FC236}">
                <a16:creationId xmlns:a16="http://schemas.microsoft.com/office/drawing/2014/main" id="{AA1DB749-56F0-404A-964B-8DC8FF30A531}"/>
              </a:ext>
            </a:extLst>
          </p:cNvPr>
          <p:cNvSpPr>
            <a:spLocks noChangeShapeType="1"/>
          </p:cNvSpPr>
          <p:nvPr/>
        </p:nvSpPr>
        <p:spPr bwMode="auto">
          <a:xfrm flipH="1" flipV="1">
            <a:off x="4430713" y="3505200"/>
            <a:ext cx="533400" cy="533400"/>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 name="TextBox 5">
            <a:extLst>
              <a:ext uri="{FF2B5EF4-FFF2-40B4-BE49-F238E27FC236}">
                <a16:creationId xmlns:a16="http://schemas.microsoft.com/office/drawing/2014/main" id="{5854EA6C-1C27-494A-A307-CB6BB80D65B3}"/>
              </a:ext>
            </a:extLst>
          </p:cNvPr>
          <p:cNvSpPr txBox="1"/>
          <p:nvPr/>
        </p:nvSpPr>
        <p:spPr>
          <a:xfrm>
            <a:off x="7313613" y="838200"/>
            <a:ext cx="3544887" cy="3694113"/>
          </a:xfrm>
          <a:prstGeom prst="rect">
            <a:avLst/>
          </a:prstGeom>
          <a:noFill/>
        </p:spPr>
        <p:txBody>
          <a:bodyPr wrap="none">
            <a:spAutoFit/>
          </a:bodyPr>
          <a:lstStyle/>
          <a:p>
            <a:pPr marL="285750" indent="-285750" eaLnBrk="0" hangingPunct="0">
              <a:buFont typeface="Arial"/>
              <a:buChar char="•"/>
              <a:defRPr/>
            </a:pPr>
            <a:r>
              <a:rPr lang="en-US" sz="1800" dirty="0">
                <a:solidFill>
                  <a:schemeClr val="tx2">
                    <a:lumMod val="20000"/>
                    <a:lumOff val="80000"/>
                  </a:schemeClr>
                </a:solidFill>
                <a:latin typeface="+mn-lt"/>
                <a:ea typeface="ＭＳ Ｐゴシック" charset="0"/>
                <a:cs typeface="ＭＳ Ｐゴシック" charset="0"/>
              </a:rPr>
              <a:t>Fixed Length collet chuck</a:t>
            </a:r>
          </a:p>
          <a:p>
            <a:pPr marL="285750" indent="-285750" eaLnBrk="0" hangingPunct="0">
              <a:buFont typeface="Arial"/>
              <a:buChar char="•"/>
              <a:defRPr/>
            </a:pPr>
            <a:r>
              <a:rPr lang="en-US" sz="1800" dirty="0">
                <a:solidFill>
                  <a:schemeClr val="tx2">
                    <a:lumMod val="20000"/>
                    <a:lumOff val="80000"/>
                  </a:schemeClr>
                </a:solidFill>
                <a:latin typeface="+mn-lt"/>
                <a:ea typeface="ＭＳ Ｐゴシック" charset="0"/>
                <a:cs typeface="ＭＳ Ｐゴシック" charset="0"/>
              </a:rPr>
              <a:t>Fully self contained</a:t>
            </a:r>
          </a:p>
          <a:p>
            <a:pPr marL="285750" indent="-285750" eaLnBrk="0" hangingPunct="0">
              <a:buFont typeface="Arial"/>
              <a:buChar char="•"/>
              <a:defRPr/>
            </a:pPr>
            <a:r>
              <a:rPr lang="en-US" sz="1800" dirty="0">
                <a:solidFill>
                  <a:schemeClr val="tx2">
                    <a:lumMod val="20000"/>
                    <a:lumOff val="80000"/>
                  </a:schemeClr>
                </a:solidFill>
                <a:latin typeface="+mn-lt"/>
                <a:ea typeface="ＭＳ Ｐゴシック" charset="0"/>
                <a:cs typeface="ＭＳ Ｐゴシック" charset="0"/>
              </a:rPr>
              <a:t>Spring clamp,  Air unclamp </a:t>
            </a:r>
          </a:p>
          <a:p>
            <a:pPr marL="285750" indent="-285750" eaLnBrk="0" hangingPunct="0">
              <a:buFont typeface="Arial"/>
              <a:buChar char="•"/>
              <a:defRPr/>
            </a:pPr>
            <a:r>
              <a:rPr lang="en-US" sz="1800" dirty="0">
                <a:solidFill>
                  <a:schemeClr val="tx2">
                    <a:lumMod val="20000"/>
                    <a:lumOff val="80000"/>
                  </a:schemeClr>
                </a:solidFill>
                <a:latin typeface="+mn-lt"/>
                <a:ea typeface="ＭＳ Ｐゴシック" charset="0"/>
                <a:cs typeface="ＭＳ Ｐゴシック" charset="0"/>
              </a:rPr>
              <a:t>Constant grip force at all RPMs</a:t>
            </a:r>
          </a:p>
          <a:p>
            <a:pPr marL="285750" indent="-285750" eaLnBrk="0" hangingPunct="0">
              <a:buFont typeface="Arial"/>
              <a:buChar char="•"/>
              <a:defRPr/>
            </a:pPr>
            <a:r>
              <a:rPr lang="en-US" sz="1800" dirty="0">
                <a:solidFill>
                  <a:schemeClr val="tx2">
                    <a:lumMod val="20000"/>
                    <a:lumOff val="80000"/>
                  </a:schemeClr>
                </a:solidFill>
                <a:latin typeface="+mn-lt"/>
                <a:ea typeface="ＭＳ Ｐゴシック" charset="0"/>
                <a:cs typeface="ＭＳ Ｐゴシック" charset="0"/>
              </a:rPr>
              <a:t>Suitable for main and sub Spindle</a:t>
            </a:r>
          </a:p>
          <a:p>
            <a:pPr marL="285750" indent="-285750" eaLnBrk="0" hangingPunct="0">
              <a:buFont typeface="Arial"/>
              <a:buChar char="•"/>
              <a:defRPr/>
            </a:pPr>
            <a:r>
              <a:rPr lang="en-US" sz="1800" dirty="0">
                <a:solidFill>
                  <a:schemeClr val="tx2">
                    <a:lumMod val="20000"/>
                    <a:lumOff val="80000"/>
                  </a:schemeClr>
                </a:solidFill>
                <a:latin typeface="+mn-lt"/>
                <a:ea typeface="ＭＳ Ｐゴシック" charset="0"/>
                <a:cs typeface="ＭＳ Ｐゴシック" charset="0"/>
              </a:rPr>
              <a:t>Direct mount</a:t>
            </a:r>
          </a:p>
          <a:p>
            <a:pPr marL="285750" indent="-285750" eaLnBrk="0" hangingPunct="0">
              <a:buFont typeface="Arial"/>
              <a:buChar char="•"/>
              <a:defRPr/>
            </a:pPr>
            <a:r>
              <a:rPr lang="en-US" sz="1800" dirty="0">
                <a:solidFill>
                  <a:schemeClr val="tx2">
                    <a:lumMod val="20000"/>
                    <a:lumOff val="80000"/>
                  </a:schemeClr>
                </a:solidFill>
                <a:latin typeface="+mn-lt"/>
                <a:ea typeface="ＭＳ Ｐゴシック" charset="0"/>
                <a:cs typeface="ＭＳ Ｐゴシック" charset="0"/>
              </a:rPr>
              <a:t>Includes Master collet</a:t>
            </a:r>
          </a:p>
          <a:p>
            <a:pPr marL="742950" lvl="1" indent="-285750" eaLnBrk="0" hangingPunct="0">
              <a:buFont typeface="Arial"/>
              <a:buChar char="•"/>
              <a:defRPr/>
            </a:pPr>
            <a:r>
              <a:rPr lang="en-US" sz="1800" dirty="0">
                <a:solidFill>
                  <a:schemeClr val="tx2">
                    <a:lumMod val="20000"/>
                    <a:lumOff val="80000"/>
                  </a:schemeClr>
                </a:solidFill>
                <a:latin typeface="+mn-lt"/>
                <a:ea typeface="ＭＳ Ｐゴシック" charset="0"/>
                <a:cs typeface="ＭＳ Ｐゴシック" charset="0"/>
              </a:rPr>
              <a:t>Uses S style pads </a:t>
            </a:r>
          </a:p>
          <a:p>
            <a:pPr marL="285750" indent="-285750" eaLnBrk="0" hangingPunct="0">
              <a:buFont typeface="Arial"/>
              <a:buChar char="•"/>
              <a:defRPr/>
            </a:pPr>
            <a:r>
              <a:rPr lang="en-US" sz="1800" dirty="0">
                <a:solidFill>
                  <a:schemeClr val="tx2">
                    <a:lumMod val="20000"/>
                    <a:lumOff val="80000"/>
                  </a:schemeClr>
                </a:solidFill>
                <a:latin typeface="+mn-lt"/>
                <a:ea typeface="ＭＳ Ｐゴシック" charset="0"/>
                <a:cs typeface="ＭＳ Ｐゴシック" charset="0"/>
              </a:rPr>
              <a:t>Types of material </a:t>
            </a:r>
          </a:p>
          <a:p>
            <a:pPr marL="742950" lvl="1" indent="-285750" eaLnBrk="0" hangingPunct="0">
              <a:buFont typeface="Arial"/>
              <a:buChar char="•"/>
              <a:defRPr/>
            </a:pPr>
            <a:r>
              <a:rPr lang="en-US" sz="1800" dirty="0">
                <a:solidFill>
                  <a:schemeClr val="tx2">
                    <a:lumMod val="20000"/>
                    <a:lumOff val="80000"/>
                  </a:schemeClr>
                </a:solidFill>
                <a:latin typeface="+mn-lt"/>
                <a:ea typeface="ＭＳ Ｐゴシック" charset="0"/>
                <a:cs typeface="ＭＳ Ｐゴシック" charset="0"/>
              </a:rPr>
              <a:t>Thin wall tubing</a:t>
            </a:r>
          </a:p>
          <a:p>
            <a:pPr marL="742950" lvl="1" indent="-285750" eaLnBrk="0" hangingPunct="0">
              <a:buFont typeface="Arial"/>
              <a:buChar char="•"/>
              <a:defRPr/>
            </a:pPr>
            <a:r>
              <a:rPr lang="en-US" sz="1800" dirty="0">
                <a:solidFill>
                  <a:schemeClr val="tx2">
                    <a:lumMod val="20000"/>
                    <a:lumOff val="80000"/>
                  </a:schemeClr>
                </a:solidFill>
                <a:latin typeface="+mn-lt"/>
                <a:ea typeface="ＭＳ Ｐゴシック" charset="0"/>
                <a:cs typeface="ＭＳ Ｐゴシック" charset="0"/>
              </a:rPr>
              <a:t>Solid bar stock</a:t>
            </a:r>
          </a:p>
          <a:p>
            <a:pPr marL="742950" lvl="1" indent="-285750" eaLnBrk="0" hangingPunct="0">
              <a:buFont typeface="Arial"/>
              <a:buChar char="•"/>
              <a:defRPr/>
            </a:pPr>
            <a:r>
              <a:rPr lang="en-US" sz="1800" dirty="0">
                <a:solidFill>
                  <a:schemeClr val="tx2">
                    <a:lumMod val="20000"/>
                    <a:lumOff val="80000"/>
                  </a:schemeClr>
                </a:solidFill>
                <a:latin typeface="+mn-lt"/>
                <a:ea typeface="ＭＳ Ｐゴシック" charset="0"/>
                <a:cs typeface="ＭＳ Ｐゴシック" charset="0"/>
              </a:rPr>
              <a:t>Hex bar stock </a:t>
            </a:r>
          </a:p>
          <a:p>
            <a:pPr marL="742950" lvl="1" indent="-285750" eaLnBrk="0" hangingPunct="0">
              <a:buFont typeface="Arial"/>
              <a:buChar char="•"/>
              <a:defRPr/>
            </a:pPr>
            <a:r>
              <a:rPr lang="en-US" sz="1800" dirty="0">
                <a:solidFill>
                  <a:schemeClr val="tx2">
                    <a:lumMod val="20000"/>
                    <a:lumOff val="80000"/>
                  </a:schemeClr>
                </a:solidFill>
                <a:latin typeface="+mn-lt"/>
                <a:ea typeface="ＭＳ Ｐゴシック" charset="0"/>
                <a:cs typeface="ＭＳ Ｐゴシック" charset="0"/>
              </a:rPr>
              <a:t>Square bar stock</a:t>
            </a:r>
          </a:p>
        </p:txBody>
      </p:sp>
      <p:sp>
        <p:nvSpPr>
          <p:cNvPr id="1050" name="Line 17">
            <a:extLst>
              <a:ext uri="{FF2B5EF4-FFF2-40B4-BE49-F238E27FC236}">
                <a16:creationId xmlns:a16="http://schemas.microsoft.com/office/drawing/2014/main" id="{0416BDA9-1791-485E-A0E6-29DE7D69D90D}"/>
              </a:ext>
            </a:extLst>
          </p:cNvPr>
          <p:cNvSpPr>
            <a:spLocks noChangeShapeType="1"/>
          </p:cNvSpPr>
          <p:nvPr/>
        </p:nvSpPr>
        <p:spPr bwMode="auto">
          <a:xfrm flipV="1">
            <a:off x="3673475" y="3162300"/>
            <a:ext cx="117475" cy="1314450"/>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 name="Text Box 10">
            <a:extLst>
              <a:ext uri="{FF2B5EF4-FFF2-40B4-BE49-F238E27FC236}">
                <a16:creationId xmlns:a16="http://schemas.microsoft.com/office/drawing/2014/main" id="{A279A2E4-BC4F-4EBD-9632-9EDB86C370EB}"/>
              </a:ext>
            </a:extLst>
          </p:cNvPr>
          <p:cNvSpPr txBox="1">
            <a:spLocks noChangeArrowheads="1"/>
          </p:cNvSpPr>
          <p:nvPr/>
        </p:nvSpPr>
        <p:spPr bwMode="auto">
          <a:xfrm>
            <a:off x="2287588" y="4479925"/>
            <a:ext cx="1978025" cy="585788"/>
          </a:xfrm>
          <a:prstGeom prst="rect">
            <a:avLst/>
          </a:prstGeom>
          <a:noFill/>
          <a:ln>
            <a:headEnd/>
            <a:tailEnd/>
          </a:ln>
        </p:spPr>
        <p:style>
          <a:lnRef idx="2">
            <a:schemeClr val="accent3"/>
          </a:lnRef>
          <a:fillRef idx="1">
            <a:schemeClr val="lt1"/>
          </a:fillRef>
          <a:effectRef idx="0">
            <a:schemeClr val="accent3"/>
          </a:effectRef>
          <a:fontRef idx="minor">
            <a:schemeClr val="dk1"/>
          </a:fontRef>
        </p:style>
        <p:txBody>
          <a:bodyPr>
            <a:spAutoFit/>
          </a:bodyPr>
          <a:lstStyle/>
          <a:p>
            <a:pPr algn="ctr" eaLnBrk="0" hangingPunct="0">
              <a:defRPr/>
            </a:pPr>
            <a:r>
              <a:rPr lang="en-US" altLang="en-US" sz="1600" b="1" dirty="0">
                <a:solidFill>
                  <a:srgbClr val="F5F6F1"/>
                </a:solidFill>
              </a:rPr>
              <a:t>Concentricity adjustment</a:t>
            </a:r>
          </a:p>
        </p:txBody>
      </p:sp>
    </p:spTree>
  </p:cSld>
  <p:clrMapOvr>
    <a:masterClrMapping/>
  </p:clrMapOvr>
  <p:transition/>
</p:sld>
</file>

<file path=ppt/theme/theme1.xml><?xml version="1.0" encoding="utf-8"?>
<a:theme xmlns:a="http://schemas.openxmlformats.org/drawingml/2006/main" name="Urban Pop">
  <a:themeElements>
    <a:clrScheme name="Custom 12">
      <a:dk1>
        <a:srgbClr val="000000"/>
      </a:dk1>
      <a:lt1>
        <a:srgbClr val="FFFFFF"/>
      </a:lt1>
      <a:dk2>
        <a:srgbClr val="282828"/>
      </a:dk2>
      <a:lt2>
        <a:srgbClr val="D4D4D4"/>
      </a:lt2>
      <a:accent1>
        <a:srgbClr val="000000"/>
      </a:accent1>
      <a:accent2>
        <a:srgbClr val="00A2E6"/>
      </a:accent2>
      <a:accent3>
        <a:srgbClr val="F8000A"/>
      </a:accent3>
      <a:accent4>
        <a:srgbClr val="7D8F8C"/>
      </a:accent4>
      <a:accent5>
        <a:srgbClr val="D06B20"/>
      </a:accent5>
      <a:accent6>
        <a:srgbClr val="958B8B"/>
      </a:accent6>
      <a:hlink>
        <a:srgbClr val="FF9900"/>
      </a:hlink>
      <a:folHlink>
        <a:srgbClr val="969696"/>
      </a:folHlink>
    </a:clrScheme>
    <a:fontScheme name="Urban Pop">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Urban Pop">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2700" cap="flat" cmpd="sng" algn="ctr">
          <a:solidFill>
            <a:schemeClr val="phClr"/>
          </a:solidFill>
          <a:prstDash val="solid"/>
        </a:ln>
        <a:ln w="15875"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0800" dist="38100" dir="5400000" rotWithShape="0">
              <a:srgbClr val="000000">
                <a:alpha val="58000"/>
              </a:srgbClr>
            </a:outerShdw>
          </a:effectLst>
          <a:scene3d>
            <a:camera prst="orthographicFront">
              <a:rot lat="0" lon="0" rev="0"/>
            </a:camera>
            <a:lightRig rig="flat" dir="t"/>
          </a:scene3d>
          <a:sp3d contourW="15875">
            <a:bevelT w="95250" h="127000"/>
            <a:contourClr>
              <a:schemeClr val="phClr">
                <a:shade val="30000"/>
              </a:schemeClr>
            </a:contourClr>
          </a:sp3d>
        </a:effectStyle>
      </a:effectStyleLst>
      <a:bgFillStyleLst>
        <a:solidFill>
          <a:schemeClr val="phClr"/>
        </a:solidFill>
        <a:gradFill rotWithShape="1">
          <a:gsLst>
            <a:gs pos="0">
              <a:schemeClr val="phClr">
                <a:tint val="95000"/>
                <a:shade val="100000"/>
                <a:alpha val="100000"/>
                <a:satMod val="100000"/>
                <a:lumMod val="100000"/>
              </a:schemeClr>
            </a:gs>
            <a:gs pos="9000">
              <a:schemeClr val="phClr">
                <a:tint val="90000"/>
                <a:shade val="100000"/>
                <a:alpha val="100000"/>
                <a:satMod val="100000"/>
                <a:lumMod val="100000"/>
              </a:schemeClr>
            </a:gs>
            <a:gs pos="34000">
              <a:schemeClr val="phClr">
                <a:tint val="83000"/>
                <a:shade val="100000"/>
                <a:alpha val="100000"/>
                <a:satMod val="100000"/>
                <a:lumMod val="100000"/>
              </a:schemeClr>
            </a:gs>
            <a:gs pos="62000">
              <a:schemeClr val="phClr">
                <a:tint val="85000"/>
                <a:shade val="100000"/>
                <a:alpha val="100000"/>
                <a:satMod val="100000"/>
                <a:lumMod val="100000"/>
              </a:schemeClr>
            </a:gs>
            <a:gs pos="90000">
              <a:schemeClr val="phClr">
                <a:tint val="92000"/>
                <a:shade val="100000"/>
                <a:alpha val="100000"/>
                <a:satMod val="100000"/>
                <a:lumMod val="90000"/>
              </a:schemeClr>
            </a:gs>
            <a:gs pos="100000">
              <a:schemeClr val="phClr">
                <a:tint val="85000"/>
                <a:shade val="100000"/>
                <a:alpha val="100000"/>
                <a:satMod val="100000"/>
                <a:lumMod val="100000"/>
              </a:schemeClr>
            </a:gs>
          </a:gsLst>
          <a:lin ang="5400000" scaled="1"/>
        </a:gradFill>
        <a:gradFill rotWithShape="1">
          <a:gsLst>
            <a:gs pos="0">
              <a:schemeClr val="phClr">
                <a:tint val="78000"/>
              </a:schemeClr>
            </a:gs>
            <a:gs pos="100000">
              <a:schemeClr val="phClr">
                <a:tint val="95000"/>
                <a:shade val="98000"/>
                <a:lumMod val="80000"/>
              </a:schemeClr>
            </a:gs>
          </a:gsLst>
          <a:path path="circle">
            <a:fillToRect l="50000" t="100000" r="10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 Pop.thmx</Template>
  <TotalTime>6991</TotalTime>
  <Words>2499</Words>
  <Application>Microsoft Office PowerPoint</Application>
  <PresentationFormat>Custom</PresentationFormat>
  <Paragraphs>401</Paragraphs>
  <Slides>44</Slides>
  <Notes>27</Notes>
  <HiddenSlides>0</HiddenSlides>
  <MMClips>4</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44</vt:i4>
      </vt:variant>
    </vt:vector>
  </HeadingPairs>
  <TitlesOfParts>
    <vt:vector size="51" baseType="lpstr">
      <vt:lpstr>Arial</vt:lpstr>
      <vt:lpstr>Gill Sans MT</vt:lpstr>
      <vt:lpstr>Mangal</vt:lpstr>
      <vt:lpstr>Times New Roman</vt:lpstr>
      <vt:lpstr>Wingdings 3</vt:lpstr>
      <vt:lpstr>Urban Pop</vt:lpstr>
      <vt:lpstr>CorelDRAW</vt:lpstr>
      <vt:lpstr>PowerPoint Presentation</vt:lpstr>
      <vt:lpstr>PowerPoint Presentation</vt:lpstr>
      <vt:lpstr>PowerPoint Presentation</vt:lpstr>
      <vt:lpstr>PowerPoint Presentation</vt:lpstr>
      <vt:lpstr>PowerPoint Presentation</vt:lpstr>
      <vt:lpstr>PowerPoint Presentation</vt:lpstr>
      <vt:lpstr>Multi Mini Rhinobar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Flex Grip collet closer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Breuning Irco</vt:lpstr>
      <vt:lpstr>PowerPoint Presentation</vt:lpstr>
      <vt:lpstr>PowerPoint Presentation</vt:lpstr>
      <vt:lpstr>PowerPoint Presentation</vt:lpstr>
      <vt:lpstr>PowerPoint Presentation</vt:lpstr>
      <vt:lpstr>PowerPoint Presentation</vt:lpstr>
      <vt:lpstr>PowerPoint Presentation</vt:lpstr>
      <vt:lpstr>ILS-RBL / TBL</vt:lpstr>
      <vt:lpstr>PowerPoint Presentation</vt:lpstr>
      <vt:lpstr>ILS-REX/TEX</vt:lpstr>
      <vt:lpstr>PowerPoint Presentation</vt:lpstr>
    </vt:vector>
  </TitlesOfParts>
  <Company>Lexair,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John Jennings</dc:creator>
  <cp:lastModifiedBy>MIKE DAVIS</cp:lastModifiedBy>
  <cp:revision>122</cp:revision>
  <cp:lastPrinted>2013-03-15T19:21:04Z</cp:lastPrinted>
  <dcterms:created xsi:type="dcterms:W3CDTF">2006-01-30T18:50:38Z</dcterms:created>
  <dcterms:modified xsi:type="dcterms:W3CDTF">2022-07-12T18:16:57Z</dcterms:modified>
</cp:coreProperties>
</file>